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6"/>
  </p:notesMasterIdLst>
  <p:sldIdLst>
    <p:sldId id="256" r:id="rId2"/>
    <p:sldId id="563" r:id="rId3"/>
    <p:sldId id="264" r:id="rId4"/>
    <p:sldId id="276" r:id="rId5"/>
    <p:sldId id="278" r:id="rId6"/>
    <p:sldId id="277" r:id="rId7"/>
    <p:sldId id="279" r:id="rId8"/>
    <p:sldId id="280" r:id="rId9"/>
    <p:sldId id="281" r:id="rId10"/>
    <p:sldId id="268" r:id="rId11"/>
    <p:sldId id="273" r:id="rId12"/>
    <p:sldId id="270" r:id="rId13"/>
    <p:sldId id="257" r:id="rId14"/>
    <p:sldId id="262" r:id="rId15"/>
    <p:sldId id="274" r:id="rId16"/>
    <p:sldId id="282" r:id="rId17"/>
    <p:sldId id="259" r:id="rId18"/>
    <p:sldId id="576" r:id="rId19"/>
    <p:sldId id="584" r:id="rId20"/>
    <p:sldId id="577" r:id="rId21"/>
    <p:sldId id="260" r:id="rId22"/>
    <p:sldId id="266" r:id="rId23"/>
    <p:sldId id="283" r:id="rId24"/>
    <p:sldId id="26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52B9C-2D99-4643-83A1-902D12869C24}" v="5" dt="2024-05-19T19:52:33.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79888" autoAdjust="0"/>
  </p:normalViewPr>
  <p:slideViewPr>
    <p:cSldViewPr>
      <p:cViewPr varScale="1">
        <p:scale>
          <a:sx n="66" d="100"/>
          <a:sy n="66" d="100"/>
        </p:scale>
        <p:origin x="1358"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Fryefield" userId="a7deecce0ec48679" providerId="LiveId" clId="{55F52B9C-2D99-4643-83A1-902D12869C24}"/>
    <pc:docChg chg="custSel modSld">
      <pc:chgData name="Chris Fryefield" userId="a7deecce0ec48679" providerId="LiveId" clId="{55F52B9C-2D99-4643-83A1-902D12869C24}" dt="2024-05-20T15:00:53.335" v="687" actId="20577"/>
      <pc:docMkLst>
        <pc:docMk/>
      </pc:docMkLst>
      <pc:sldChg chg="modSp">
        <pc:chgData name="Chris Fryefield" userId="a7deecce0ec48679" providerId="LiveId" clId="{55F52B9C-2D99-4643-83A1-902D12869C24}" dt="2024-05-19T19:48:30.562" v="1" actId="20577"/>
        <pc:sldMkLst>
          <pc:docMk/>
          <pc:sldMk cId="1669305352" sldId="256"/>
        </pc:sldMkLst>
        <pc:spChg chg="mod">
          <ac:chgData name="Chris Fryefield" userId="a7deecce0ec48679" providerId="LiveId" clId="{55F52B9C-2D99-4643-83A1-902D12869C24}" dt="2024-05-19T19:48:30.562" v="1" actId="20577"/>
          <ac:spMkLst>
            <pc:docMk/>
            <pc:sldMk cId="1669305352" sldId="256"/>
            <ac:spMk id="2" creationId="{00000000-0000-0000-0000-000000000000}"/>
          </ac:spMkLst>
        </pc:spChg>
      </pc:sldChg>
      <pc:sldChg chg="modSp mod">
        <pc:chgData name="Chris Fryefield" userId="a7deecce0ec48679" providerId="LiveId" clId="{55F52B9C-2D99-4643-83A1-902D12869C24}" dt="2024-05-19T19:55:42.897" v="143" actId="20577"/>
        <pc:sldMkLst>
          <pc:docMk/>
          <pc:sldMk cId="3354612743" sldId="257"/>
        </pc:sldMkLst>
        <pc:spChg chg="mod">
          <ac:chgData name="Chris Fryefield" userId="a7deecce0ec48679" providerId="LiveId" clId="{55F52B9C-2D99-4643-83A1-902D12869C24}" dt="2024-05-19T19:55:42.897" v="143" actId="20577"/>
          <ac:spMkLst>
            <pc:docMk/>
            <pc:sldMk cId="3354612743" sldId="257"/>
            <ac:spMk id="3" creationId="{00000000-0000-0000-0000-000000000000}"/>
          </ac:spMkLst>
        </pc:spChg>
      </pc:sldChg>
      <pc:sldChg chg="modSp mod">
        <pc:chgData name="Chris Fryefield" userId="a7deecce0ec48679" providerId="LiveId" clId="{55F52B9C-2D99-4643-83A1-902D12869C24}" dt="2024-05-19T19:56:37.054" v="148" actId="33524"/>
        <pc:sldMkLst>
          <pc:docMk/>
          <pc:sldMk cId="2064322241" sldId="259"/>
        </pc:sldMkLst>
        <pc:spChg chg="mod">
          <ac:chgData name="Chris Fryefield" userId="a7deecce0ec48679" providerId="LiveId" clId="{55F52B9C-2D99-4643-83A1-902D12869C24}" dt="2024-05-19T19:56:37.054" v="148" actId="33524"/>
          <ac:spMkLst>
            <pc:docMk/>
            <pc:sldMk cId="2064322241" sldId="259"/>
            <ac:spMk id="3" creationId="{00000000-0000-0000-0000-000000000000}"/>
          </ac:spMkLst>
        </pc:spChg>
      </pc:sldChg>
      <pc:sldChg chg="modSp mod">
        <pc:chgData name="Chris Fryefield" userId="a7deecce0ec48679" providerId="LiveId" clId="{55F52B9C-2D99-4643-83A1-902D12869C24}" dt="2024-05-19T19:52:57.004" v="7" actId="403"/>
        <pc:sldMkLst>
          <pc:docMk/>
          <pc:sldMk cId="3643660526" sldId="264"/>
        </pc:sldMkLst>
        <pc:spChg chg="mod">
          <ac:chgData name="Chris Fryefield" userId="a7deecce0ec48679" providerId="LiveId" clId="{55F52B9C-2D99-4643-83A1-902D12869C24}" dt="2024-05-19T19:52:57.004" v="7" actId="403"/>
          <ac:spMkLst>
            <pc:docMk/>
            <pc:sldMk cId="3643660526" sldId="264"/>
            <ac:spMk id="3" creationId="{00000000-0000-0000-0000-000000000000}"/>
          </ac:spMkLst>
        </pc:spChg>
      </pc:sldChg>
      <pc:sldChg chg="modSp mod">
        <pc:chgData name="Chris Fryefield" userId="a7deecce0ec48679" providerId="LiveId" clId="{55F52B9C-2D99-4643-83A1-902D12869C24}" dt="2024-05-19T19:58:00.762" v="162" actId="403"/>
        <pc:sldMkLst>
          <pc:docMk/>
          <pc:sldMk cId="336318049" sldId="265"/>
        </pc:sldMkLst>
        <pc:spChg chg="mod">
          <ac:chgData name="Chris Fryefield" userId="a7deecce0ec48679" providerId="LiveId" clId="{55F52B9C-2D99-4643-83A1-902D12869C24}" dt="2024-05-19T19:58:00.762" v="162" actId="403"/>
          <ac:spMkLst>
            <pc:docMk/>
            <pc:sldMk cId="336318049" sldId="265"/>
            <ac:spMk id="3" creationId="{00000000-0000-0000-0000-000000000000}"/>
          </ac:spMkLst>
        </pc:spChg>
      </pc:sldChg>
      <pc:sldChg chg="modSp mod">
        <pc:chgData name="Chris Fryefield" userId="a7deecce0ec48679" providerId="LiveId" clId="{55F52B9C-2D99-4643-83A1-902D12869C24}" dt="2024-05-20T14:51:48.307" v="167" actId="20577"/>
        <pc:sldMkLst>
          <pc:docMk/>
          <pc:sldMk cId="3669995168" sldId="266"/>
        </pc:sldMkLst>
        <pc:spChg chg="mod">
          <ac:chgData name="Chris Fryefield" userId="a7deecce0ec48679" providerId="LiveId" clId="{55F52B9C-2D99-4643-83A1-902D12869C24}" dt="2024-05-20T14:51:48.307" v="167" actId="20577"/>
          <ac:spMkLst>
            <pc:docMk/>
            <pc:sldMk cId="3669995168" sldId="266"/>
            <ac:spMk id="3" creationId="{00000000-0000-0000-0000-000000000000}"/>
          </ac:spMkLst>
        </pc:spChg>
        <pc:picChg chg="mod">
          <ac:chgData name="Chris Fryefield" userId="a7deecce0ec48679" providerId="LiveId" clId="{55F52B9C-2D99-4643-83A1-902D12869C24}" dt="2024-05-19T19:57:21.950" v="152" actId="1076"/>
          <ac:picMkLst>
            <pc:docMk/>
            <pc:sldMk cId="3669995168" sldId="266"/>
            <ac:picMk id="4" creationId="{8423757F-CA63-80CA-80C8-CC31B0BD96CB}"/>
          </ac:picMkLst>
        </pc:picChg>
        <pc:picChg chg="mod">
          <ac:chgData name="Chris Fryefield" userId="a7deecce0ec48679" providerId="LiveId" clId="{55F52B9C-2D99-4643-83A1-902D12869C24}" dt="2024-05-19T19:57:19.203" v="151" actId="14100"/>
          <ac:picMkLst>
            <pc:docMk/>
            <pc:sldMk cId="3669995168" sldId="266"/>
            <ac:picMk id="7" creationId="{A91AC21E-360F-7D4C-A363-E221633DE9AE}"/>
          </ac:picMkLst>
        </pc:picChg>
      </pc:sldChg>
      <pc:sldChg chg="modSp mod">
        <pc:chgData name="Chris Fryefield" userId="a7deecce0ec48679" providerId="LiveId" clId="{55F52B9C-2D99-4643-83A1-902D12869C24}" dt="2024-05-19T19:54:08.322" v="15" actId="27636"/>
        <pc:sldMkLst>
          <pc:docMk/>
          <pc:sldMk cId="0" sldId="273"/>
        </pc:sldMkLst>
        <pc:spChg chg="mod">
          <ac:chgData name="Chris Fryefield" userId="a7deecce0ec48679" providerId="LiveId" clId="{55F52B9C-2D99-4643-83A1-902D12869C24}" dt="2024-05-19T19:54:08.322" v="15" actId="27636"/>
          <ac:spMkLst>
            <pc:docMk/>
            <pc:sldMk cId="0" sldId="273"/>
            <ac:spMk id="3" creationId="{00000000-0000-0000-0000-000000000000}"/>
          </ac:spMkLst>
        </pc:spChg>
      </pc:sldChg>
      <pc:sldChg chg="modSp mod modNotesTx">
        <pc:chgData name="Chris Fryefield" userId="a7deecce0ec48679" providerId="LiveId" clId="{55F52B9C-2D99-4643-83A1-902D12869C24}" dt="2024-05-20T14:59:33.319" v="493" actId="20577"/>
        <pc:sldMkLst>
          <pc:docMk/>
          <pc:sldMk cId="104502349" sldId="280"/>
        </pc:sldMkLst>
        <pc:spChg chg="mod">
          <ac:chgData name="Chris Fryefield" userId="a7deecce0ec48679" providerId="LiveId" clId="{55F52B9C-2D99-4643-83A1-902D12869C24}" dt="2024-05-20T14:58:35.908" v="275" actId="20577"/>
          <ac:spMkLst>
            <pc:docMk/>
            <pc:sldMk cId="104502349" sldId="280"/>
            <ac:spMk id="3" creationId="{4108F0E4-26FE-CC42-872B-B9B76357EB9A}"/>
          </ac:spMkLst>
        </pc:spChg>
      </pc:sldChg>
      <pc:sldChg chg="modNotesTx">
        <pc:chgData name="Chris Fryefield" userId="a7deecce0ec48679" providerId="LiveId" clId="{55F52B9C-2D99-4643-83A1-902D12869C24}" dt="2024-05-20T15:00:53.335" v="687" actId="20577"/>
        <pc:sldMkLst>
          <pc:docMk/>
          <pc:sldMk cId="2155606165" sldId="281"/>
        </pc:sldMkLst>
      </pc:sldChg>
      <pc:sldChg chg="modSp">
        <pc:chgData name="Chris Fryefield" userId="a7deecce0ec48679" providerId="LiveId" clId="{55F52B9C-2D99-4643-83A1-902D12869C24}" dt="2024-05-19T19:52:33.316" v="4" actId="20577"/>
        <pc:sldMkLst>
          <pc:docMk/>
          <pc:sldMk cId="3545325288" sldId="563"/>
        </pc:sldMkLst>
        <pc:graphicFrameChg chg="mod">
          <ac:chgData name="Chris Fryefield" userId="a7deecce0ec48679" providerId="LiveId" clId="{55F52B9C-2D99-4643-83A1-902D12869C24}" dt="2024-05-19T19:52:33.316" v="4" actId="20577"/>
          <ac:graphicFrameMkLst>
            <pc:docMk/>
            <pc:sldMk cId="3545325288" sldId="563"/>
            <ac:graphicFrameMk id="11" creationId="{CDD3E90C-0250-48AC-8D7F-E65F81311D82}"/>
          </ac:graphicFrameMkLst>
        </pc:graphicFrameChg>
      </pc:sldChg>
      <pc:sldChg chg="modSp mod">
        <pc:chgData name="Chris Fryefield" userId="a7deecce0ec48679" providerId="LiveId" clId="{55F52B9C-2D99-4643-83A1-902D12869C24}" dt="2024-05-19T19:56:55.981" v="150" actId="20577"/>
        <pc:sldMkLst>
          <pc:docMk/>
          <pc:sldMk cId="1555008733" sldId="584"/>
        </pc:sldMkLst>
        <pc:spChg chg="mod">
          <ac:chgData name="Chris Fryefield" userId="a7deecce0ec48679" providerId="LiveId" clId="{55F52B9C-2D99-4643-83A1-902D12869C24}" dt="2024-05-19T19:56:55.981" v="150" actId="20577"/>
          <ac:spMkLst>
            <pc:docMk/>
            <pc:sldMk cId="1555008733" sldId="584"/>
            <ac:spMk id="9" creationId="{D0210057-FDA2-4F5F-E41B-EE58E0EE076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C66E74-1400-4EEB-9BCE-E9B60839278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9B57F5D-2A10-46DD-AAEE-B2A3E6DD3049}">
      <dgm:prSet/>
      <dgm:spPr/>
      <dgm:t>
        <a:bodyPr/>
        <a:lstStyle/>
        <a:p>
          <a:r>
            <a:rPr lang="en-US" dirty="0"/>
            <a:t>Last week:</a:t>
          </a:r>
        </a:p>
      </dgm:t>
    </dgm:pt>
    <dgm:pt modelId="{E8674EBB-A1DF-426D-B61E-4753378212F4}" type="parTrans" cxnId="{89DEB10D-8F86-41D5-807B-E60F29061717}">
      <dgm:prSet/>
      <dgm:spPr/>
      <dgm:t>
        <a:bodyPr/>
        <a:lstStyle/>
        <a:p>
          <a:endParaRPr lang="en-US"/>
        </a:p>
      </dgm:t>
    </dgm:pt>
    <dgm:pt modelId="{58038367-F044-47CE-92DA-70E78C1F4DCF}" type="sibTrans" cxnId="{89DEB10D-8F86-41D5-807B-E60F29061717}">
      <dgm:prSet/>
      <dgm:spPr/>
      <dgm:t>
        <a:bodyPr/>
        <a:lstStyle/>
        <a:p>
          <a:endParaRPr lang="en-US"/>
        </a:p>
      </dgm:t>
    </dgm:pt>
    <dgm:pt modelId="{B810C848-295C-4777-AFB8-AE811504014D}">
      <dgm:prSet/>
      <dgm:spPr/>
      <dgm:t>
        <a:bodyPr/>
        <a:lstStyle/>
        <a:p>
          <a:r>
            <a:rPr lang="en-US" dirty="0"/>
            <a:t>Rough drafts and peer review</a:t>
          </a:r>
        </a:p>
      </dgm:t>
    </dgm:pt>
    <dgm:pt modelId="{517F153D-D1DA-48FE-B176-C636E65B18E6}" type="parTrans" cxnId="{1F27F67B-9206-46BB-B448-C997842D389C}">
      <dgm:prSet/>
      <dgm:spPr/>
      <dgm:t>
        <a:bodyPr/>
        <a:lstStyle/>
        <a:p>
          <a:endParaRPr lang="en-US"/>
        </a:p>
      </dgm:t>
    </dgm:pt>
    <dgm:pt modelId="{346BE9F7-EC7E-4505-BC89-9DAE0A4F3380}" type="sibTrans" cxnId="{1F27F67B-9206-46BB-B448-C997842D389C}">
      <dgm:prSet/>
      <dgm:spPr/>
      <dgm:t>
        <a:bodyPr/>
        <a:lstStyle/>
        <a:p>
          <a:endParaRPr lang="en-US"/>
        </a:p>
      </dgm:t>
    </dgm:pt>
    <dgm:pt modelId="{A837D03E-CD28-4DE1-A438-4B85F9D61785}">
      <dgm:prSet/>
      <dgm:spPr/>
      <dgm:t>
        <a:bodyPr/>
        <a:lstStyle/>
        <a:p>
          <a:r>
            <a:rPr lang="en-US"/>
            <a:t>Today:</a:t>
          </a:r>
        </a:p>
      </dgm:t>
    </dgm:pt>
    <dgm:pt modelId="{CE3DDBEE-3A54-49D0-B460-719B382D3020}" type="parTrans" cxnId="{289743FD-EB40-4628-A695-EF64F074AF2C}">
      <dgm:prSet/>
      <dgm:spPr/>
      <dgm:t>
        <a:bodyPr/>
        <a:lstStyle/>
        <a:p>
          <a:endParaRPr lang="en-US"/>
        </a:p>
      </dgm:t>
    </dgm:pt>
    <dgm:pt modelId="{3FBA2AB5-A035-47B6-8E67-08C21BA116E0}" type="sibTrans" cxnId="{289743FD-EB40-4628-A695-EF64F074AF2C}">
      <dgm:prSet/>
      <dgm:spPr/>
      <dgm:t>
        <a:bodyPr/>
        <a:lstStyle/>
        <a:p>
          <a:endParaRPr lang="en-US"/>
        </a:p>
      </dgm:t>
    </dgm:pt>
    <dgm:pt modelId="{BC3D79B1-FEA3-4DF2-8933-41C0C8E1444A}">
      <dgm:prSet/>
      <dgm:spPr/>
      <dgm:t>
        <a:bodyPr/>
        <a:lstStyle/>
        <a:p>
          <a:r>
            <a:rPr lang="en-US" dirty="0"/>
            <a:t>Next week:</a:t>
          </a:r>
        </a:p>
      </dgm:t>
    </dgm:pt>
    <dgm:pt modelId="{92827370-C78E-46A5-818D-9BCF9AB19493}" type="parTrans" cxnId="{9E9B117A-6878-4721-B960-63441CDD9ABD}">
      <dgm:prSet/>
      <dgm:spPr/>
      <dgm:t>
        <a:bodyPr/>
        <a:lstStyle/>
        <a:p>
          <a:endParaRPr lang="en-US"/>
        </a:p>
      </dgm:t>
    </dgm:pt>
    <dgm:pt modelId="{385BC1D1-259D-401A-B54D-3CFB9C46ADF0}" type="sibTrans" cxnId="{9E9B117A-6878-4721-B960-63441CDD9ABD}">
      <dgm:prSet/>
      <dgm:spPr/>
      <dgm:t>
        <a:bodyPr/>
        <a:lstStyle/>
        <a:p>
          <a:endParaRPr lang="en-US"/>
        </a:p>
      </dgm:t>
    </dgm:pt>
    <dgm:pt modelId="{AF8B637D-FC45-4DE0-B101-3F7B97E3B753}">
      <dgm:prSet/>
      <dgm:spPr/>
      <dgm:t>
        <a:bodyPr/>
        <a:lstStyle/>
        <a:p>
          <a:r>
            <a:rPr lang="en-US"/>
            <a:t>Upcoming:</a:t>
          </a:r>
        </a:p>
      </dgm:t>
    </dgm:pt>
    <dgm:pt modelId="{6D926971-E95F-458B-8B4A-D6BC78398F56}" type="parTrans" cxnId="{5156F27B-792C-4A4D-931A-A4FCAFDB610B}">
      <dgm:prSet/>
      <dgm:spPr/>
      <dgm:t>
        <a:bodyPr/>
        <a:lstStyle/>
        <a:p>
          <a:endParaRPr lang="en-US"/>
        </a:p>
      </dgm:t>
    </dgm:pt>
    <dgm:pt modelId="{BA5F2EF2-1A80-48C9-983E-E53B0C6F87B6}" type="sibTrans" cxnId="{5156F27B-792C-4A4D-931A-A4FCAFDB610B}">
      <dgm:prSet/>
      <dgm:spPr/>
      <dgm:t>
        <a:bodyPr/>
        <a:lstStyle/>
        <a:p>
          <a:endParaRPr lang="en-US"/>
        </a:p>
      </dgm:t>
    </dgm:pt>
    <dgm:pt modelId="{EF1C0F73-8D51-4538-BE3B-DB0066459997}">
      <dgm:prSet/>
      <dgm:spPr/>
      <dgm:t>
        <a:bodyPr/>
        <a:lstStyle/>
        <a:p>
          <a:r>
            <a:rPr lang="en-US"/>
            <a:t>Pre-lab 9</a:t>
          </a:r>
          <a:endParaRPr lang="en-US" dirty="0"/>
        </a:p>
      </dgm:t>
    </dgm:pt>
    <dgm:pt modelId="{4D637672-BB64-4B62-B90E-A2177399DAC8}" type="parTrans" cxnId="{D989D4D8-CDB3-4B42-BA45-64987C464B35}">
      <dgm:prSet/>
      <dgm:spPr/>
      <dgm:t>
        <a:bodyPr/>
        <a:lstStyle/>
        <a:p>
          <a:endParaRPr lang="en-US"/>
        </a:p>
      </dgm:t>
    </dgm:pt>
    <dgm:pt modelId="{FCE1E655-EBAF-447B-8115-CD75DBA1AF78}" type="sibTrans" cxnId="{D989D4D8-CDB3-4B42-BA45-64987C464B35}">
      <dgm:prSet/>
      <dgm:spPr/>
      <dgm:t>
        <a:bodyPr/>
        <a:lstStyle/>
        <a:p>
          <a:endParaRPr lang="en-US"/>
        </a:p>
      </dgm:t>
    </dgm:pt>
    <dgm:pt modelId="{40D4912B-F92A-44D2-B338-6FF1599C59BE}">
      <dgm:prSet/>
      <dgm:spPr/>
      <dgm:t>
        <a:bodyPr/>
        <a:lstStyle/>
        <a:p>
          <a:r>
            <a:rPr lang="en-US" dirty="0"/>
            <a:t>Pre-lab 10</a:t>
          </a:r>
        </a:p>
      </dgm:t>
    </dgm:pt>
    <dgm:pt modelId="{D8255BC2-B3FF-4D45-99BA-6E470E4DC52A}" type="parTrans" cxnId="{7AB457AB-5B60-470B-9F0A-1118EF2B44A8}">
      <dgm:prSet/>
      <dgm:spPr/>
      <dgm:t>
        <a:bodyPr/>
        <a:lstStyle/>
        <a:p>
          <a:endParaRPr lang="en-US"/>
        </a:p>
      </dgm:t>
    </dgm:pt>
    <dgm:pt modelId="{59D676A1-562E-499E-94C3-D7B55808E454}" type="sibTrans" cxnId="{7AB457AB-5B60-470B-9F0A-1118EF2B44A8}">
      <dgm:prSet/>
      <dgm:spPr/>
      <dgm:t>
        <a:bodyPr/>
        <a:lstStyle/>
        <a:p>
          <a:endParaRPr lang="en-US"/>
        </a:p>
      </dgm:t>
    </dgm:pt>
    <dgm:pt modelId="{A1E14966-21A9-4232-8AE7-EECAF9B0E960}">
      <dgm:prSet/>
      <dgm:spPr/>
      <dgm:t>
        <a:bodyPr/>
        <a:lstStyle/>
        <a:p>
          <a:r>
            <a:rPr lang="en-US" dirty="0"/>
            <a:t>Final attempt skills demos by </a:t>
          </a:r>
          <a:r>
            <a:rPr lang="en-US" dirty="0" err="1"/>
            <a:t>Wk</a:t>
          </a:r>
          <a:r>
            <a:rPr lang="en-US" dirty="0"/>
            <a:t> 10</a:t>
          </a:r>
        </a:p>
      </dgm:t>
    </dgm:pt>
    <dgm:pt modelId="{9C48B61A-D3D5-4659-BA40-EB2FB7D2592B}" type="parTrans" cxnId="{662E3443-147B-4BE0-A98A-EF170A278511}">
      <dgm:prSet/>
      <dgm:spPr/>
      <dgm:t>
        <a:bodyPr/>
        <a:lstStyle/>
        <a:p>
          <a:endParaRPr lang="en-US"/>
        </a:p>
      </dgm:t>
    </dgm:pt>
    <dgm:pt modelId="{09918C4E-A0FF-4693-BD62-15378B36C867}" type="sibTrans" cxnId="{662E3443-147B-4BE0-A98A-EF170A278511}">
      <dgm:prSet/>
      <dgm:spPr/>
      <dgm:t>
        <a:bodyPr/>
        <a:lstStyle/>
        <a:p>
          <a:endParaRPr lang="en-US"/>
        </a:p>
      </dgm:t>
    </dgm:pt>
    <dgm:pt modelId="{A8519793-72F9-472B-BF2E-319247B9606B}">
      <dgm:prSet/>
      <dgm:spPr/>
      <dgm:t>
        <a:bodyPr/>
        <a:lstStyle/>
        <a:p>
          <a:r>
            <a:rPr lang="en-US" dirty="0"/>
            <a:t>Final drafts due – SELF EVAL!</a:t>
          </a:r>
        </a:p>
      </dgm:t>
    </dgm:pt>
    <dgm:pt modelId="{E235BDB1-CCC0-4F8A-B16F-B67214253C32}" type="parTrans" cxnId="{DEB6139B-30CF-4D16-804F-56F0720765EB}">
      <dgm:prSet/>
      <dgm:spPr/>
      <dgm:t>
        <a:bodyPr/>
        <a:lstStyle/>
        <a:p>
          <a:endParaRPr lang="en-US"/>
        </a:p>
      </dgm:t>
    </dgm:pt>
    <dgm:pt modelId="{A4E5ABEB-65CE-44F5-AF15-21433C0FCA82}" type="sibTrans" cxnId="{DEB6139B-30CF-4D16-804F-56F0720765EB}">
      <dgm:prSet/>
      <dgm:spPr/>
      <dgm:t>
        <a:bodyPr/>
        <a:lstStyle/>
        <a:p>
          <a:endParaRPr lang="en-US"/>
        </a:p>
      </dgm:t>
    </dgm:pt>
    <dgm:pt modelId="{31D097F8-68EB-4426-BAFC-4CFDEFF43CC3}">
      <dgm:prSet/>
      <dgm:spPr/>
      <dgm:t>
        <a:bodyPr/>
        <a:lstStyle/>
        <a:p>
          <a:r>
            <a:rPr lang="en-US" dirty="0"/>
            <a:t>Endangered species conservation – Spotted owls</a:t>
          </a:r>
        </a:p>
      </dgm:t>
    </dgm:pt>
    <dgm:pt modelId="{714E95C4-427A-4CED-8B75-04645DA43EB4}" type="parTrans" cxnId="{E05CAEB0-67DA-4024-9509-A48D3CB5A5FE}">
      <dgm:prSet/>
      <dgm:spPr/>
      <dgm:t>
        <a:bodyPr/>
        <a:lstStyle/>
        <a:p>
          <a:endParaRPr lang="en-US"/>
        </a:p>
      </dgm:t>
    </dgm:pt>
    <dgm:pt modelId="{58A47485-9CC4-4A75-9E73-FEC821CC8CF9}" type="sibTrans" cxnId="{E05CAEB0-67DA-4024-9509-A48D3CB5A5FE}">
      <dgm:prSet/>
      <dgm:spPr/>
      <dgm:t>
        <a:bodyPr/>
        <a:lstStyle/>
        <a:p>
          <a:endParaRPr lang="en-US"/>
        </a:p>
      </dgm:t>
    </dgm:pt>
    <dgm:pt modelId="{C442DABC-985D-45E6-A781-66F9976D32E7}">
      <dgm:prSet/>
      <dgm:spPr/>
      <dgm:t>
        <a:bodyPr/>
        <a:lstStyle/>
        <a:p>
          <a:r>
            <a:rPr lang="en-US" dirty="0"/>
            <a:t>Lichen succession</a:t>
          </a:r>
        </a:p>
      </dgm:t>
    </dgm:pt>
    <dgm:pt modelId="{AA173C53-1C82-4112-A272-A752E1F44D47}" type="parTrans" cxnId="{EA5DDFF2-56CD-47E3-9E9C-0D7D34B31672}">
      <dgm:prSet/>
      <dgm:spPr/>
      <dgm:t>
        <a:bodyPr/>
        <a:lstStyle/>
        <a:p>
          <a:endParaRPr lang="en-US"/>
        </a:p>
      </dgm:t>
    </dgm:pt>
    <dgm:pt modelId="{A10E2BF2-692B-4214-9A05-ECF94B7622C7}" type="sibTrans" cxnId="{EA5DDFF2-56CD-47E3-9E9C-0D7D34B31672}">
      <dgm:prSet/>
      <dgm:spPr/>
      <dgm:t>
        <a:bodyPr/>
        <a:lstStyle/>
        <a:p>
          <a:endParaRPr lang="en-US"/>
        </a:p>
      </dgm:t>
    </dgm:pt>
    <dgm:pt modelId="{2BFAD3DF-990F-42A1-9E46-EFA89C54DEAC}">
      <dgm:prSet/>
      <dgm:spPr/>
      <dgm:t>
        <a:bodyPr/>
        <a:lstStyle/>
        <a:p>
          <a:r>
            <a:rPr lang="en-US" dirty="0"/>
            <a:t>All outstanding work due</a:t>
          </a:r>
        </a:p>
      </dgm:t>
    </dgm:pt>
    <dgm:pt modelId="{1C4F4060-B3A5-4BE2-8DB0-9B4B3502F3C0}" type="parTrans" cxnId="{E54C9734-C26C-4C3B-9EB7-D6366C6FC598}">
      <dgm:prSet/>
      <dgm:spPr/>
      <dgm:t>
        <a:bodyPr/>
        <a:lstStyle/>
        <a:p>
          <a:endParaRPr lang="en-US"/>
        </a:p>
      </dgm:t>
    </dgm:pt>
    <dgm:pt modelId="{96361770-D192-4824-B527-83E3F99763CB}" type="sibTrans" cxnId="{E54C9734-C26C-4C3B-9EB7-D6366C6FC598}">
      <dgm:prSet/>
      <dgm:spPr/>
      <dgm:t>
        <a:bodyPr/>
        <a:lstStyle/>
        <a:p>
          <a:endParaRPr lang="en-US"/>
        </a:p>
      </dgm:t>
    </dgm:pt>
    <dgm:pt modelId="{5D877912-4673-4580-BAF0-79B27686CA25}">
      <dgm:prSet/>
      <dgm:spPr/>
      <dgm:t>
        <a:bodyPr/>
        <a:lstStyle/>
        <a:p>
          <a:r>
            <a:rPr lang="en-US" dirty="0"/>
            <a:t>GIS and climate modeling</a:t>
          </a:r>
        </a:p>
      </dgm:t>
    </dgm:pt>
    <dgm:pt modelId="{A55C4EC8-2347-48E4-91FE-95EC48DA7454}" type="parTrans" cxnId="{98EC4274-BEC7-4EE5-9BB2-65C1C9EBDB3F}">
      <dgm:prSet/>
      <dgm:spPr/>
      <dgm:t>
        <a:bodyPr/>
        <a:lstStyle/>
        <a:p>
          <a:endParaRPr lang="en-US"/>
        </a:p>
      </dgm:t>
    </dgm:pt>
    <dgm:pt modelId="{2725E92E-B455-47D8-9941-B4B0B9FA900C}" type="sibTrans" cxnId="{98EC4274-BEC7-4EE5-9BB2-65C1C9EBDB3F}">
      <dgm:prSet/>
      <dgm:spPr/>
      <dgm:t>
        <a:bodyPr/>
        <a:lstStyle/>
        <a:p>
          <a:endParaRPr lang="en-US"/>
        </a:p>
      </dgm:t>
    </dgm:pt>
    <dgm:pt modelId="{8E9A162C-CE02-43F1-8281-9D8C298BFE39}" type="pres">
      <dgm:prSet presAssocID="{4EC66E74-1400-4EEB-9BCE-E9B60839278E}" presName="linear" presStyleCnt="0">
        <dgm:presLayoutVars>
          <dgm:animLvl val="lvl"/>
          <dgm:resizeHandles val="exact"/>
        </dgm:presLayoutVars>
      </dgm:prSet>
      <dgm:spPr/>
    </dgm:pt>
    <dgm:pt modelId="{E86DF381-5F69-4831-A609-74F30FE636DD}" type="pres">
      <dgm:prSet presAssocID="{19B57F5D-2A10-46DD-AAEE-B2A3E6DD3049}" presName="parentText" presStyleLbl="node1" presStyleIdx="0" presStyleCnt="4" custLinFactNeighborY="-13837">
        <dgm:presLayoutVars>
          <dgm:chMax val="0"/>
          <dgm:bulletEnabled val="1"/>
        </dgm:presLayoutVars>
      </dgm:prSet>
      <dgm:spPr/>
    </dgm:pt>
    <dgm:pt modelId="{E4216B54-691F-4E79-95F1-3E0DB3D626DF}" type="pres">
      <dgm:prSet presAssocID="{19B57F5D-2A10-46DD-AAEE-B2A3E6DD3049}" presName="childText" presStyleLbl="revTx" presStyleIdx="0" presStyleCnt="4">
        <dgm:presLayoutVars>
          <dgm:bulletEnabled val="1"/>
        </dgm:presLayoutVars>
      </dgm:prSet>
      <dgm:spPr/>
    </dgm:pt>
    <dgm:pt modelId="{0B8FC1E3-C44F-4F90-B482-09F0A14DB834}" type="pres">
      <dgm:prSet presAssocID="{A837D03E-CD28-4DE1-A438-4B85F9D61785}" presName="parentText" presStyleLbl="node1" presStyleIdx="1" presStyleCnt="4">
        <dgm:presLayoutVars>
          <dgm:chMax val="0"/>
          <dgm:bulletEnabled val="1"/>
        </dgm:presLayoutVars>
      </dgm:prSet>
      <dgm:spPr/>
    </dgm:pt>
    <dgm:pt modelId="{1468BFEC-C652-4803-8A92-8E2F15EA1B48}" type="pres">
      <dgm:prSet presAssocID="{A837D03E-CD28-4DE1-A438-4B85F9D61785}" presName="childText" presStyleLbl="revTx" presStyleIdx="1" presStyleCnt="4">
        <dgm:presLayoutVars>
          <dgm:bulletEnabled val="1"/>
        </dgm:presLayoutVars>
      </dgm:prSet>
      <dgm:spPr/>
    </dgm:pt>
    <dgm:pt modelId="{7EC481EE-B8B3-4337-BC7D-F8D7DD99EFA0}" type="pres">
      <dgm:prSet presAssocID="{BC3D79B1-FEA3-4DF2-8933-41C0C8E1444A}" presName="parentText" presStyleLbl="node1" presStyleIdx="2" presStyleCnt="4">
        <dgm:presLayoutVars>
          <dgm:chMax val="0"/>
          <dgm:bulletEnabled val="1"/>
        </dgm:presLayoutVars>
      </dgm:prSet>
      <dgm:spPr/>
    </dgm:pt>
    <dgm:pt modelId="{240C6E65-45A4-4616-A37E-FBCAF9C2AB5E}" type="pres">
      <dgm:prSet presAssocID="{BC3D79B1-FEA3-4DF2-8933-41C0C8E1444A}" presName="childText" presStyleLbl="revTx" presStyleIdx="2" presStyleCnt="4" custLinFactNeighborY="7515">
        <dgm:presLayoutVars>
          <dgm:bulletEnabled val="1"/>
        </dgm:presLayoutVars>
      </dgm:prSet>
      <dgm:spPr/>
    </dgm:pt>
    <dgm:pt modelId="{FBC0DF8E-2374-49D5-B129-6C1E13194EBC}" type="pres">
      <dgm:prSet presAssocID="{AF8B637D-FC45-4DE0-B101-3F7B97E3B753}" presName="parentText" presStyleLbl="node1" presStyleIdx="3" presStyleCnt="4">
        <dgm:presLayoutVars>
          <dgm:chMax val="0"/>
          <dgm:bulletEnabled val="1"/>
        </dgm:presLayoutVars>
      </dgm:prSet>
      <dgm:spPr/>
    </dgm:pt>
    <dgm:pt modelId="{F35A5AC1-BB99-45C6-8B9B-2D1AAC39EF2D}" type="pres">
      <dgm:prSet presAssocID="{AF8B637D-FC45-4DE0-B101-3F7B97E3B753}" presName="childText" presStyleLbl="revTx" presStyleIdx="3" presStyleCnt="4">
        <dgm:presLayoutVars>
          <dgm:bulletEnabled val="1"/>
        </dgm:presLayoutVars>
      </dgm:prSet>
      <dgm:spPr/>
    </dgm:pt>
  </dgm:ptLst>
  <dgm:cxnLst>
    <dgm:cxn modelId="{89DEB10D-8F86-41D5-807B-E60F29061717}" srcId="{4EC66E74-1400-4EEB-9BCE-E9B60839278E}" destId="{19B57F5D-2A10-46DD-AAEE-B2A3E6DD3049}" srcOrd="0" destOrd="0" parTransId="{E8674EBB-A1DF-426D-B61E-4753378212F4}" sibTransId="{58038367-F044-47CE-92DA-70E78C1F4DCF}"/>
    <dgm:cxn modelId="{BA9E7F10-FBF8-4BA0-B48A-D8B7740CB522}" type="presOf" srcId="{5D877912-4673-4580-BAF0-79B27686CA25}" destId="{240C6E65-45A4-4616-A37E-FBCAF9C2AB5E}" srcOrd="0" destOrd="1" presId="urn:microsoft.com/office/officeart/2005/8/layout/vList2"/>
    <dgm:cxn modelId="{5D6F8913-E386-4AED-8308-5AF5F6283C1F}" type="presOf" srcId="{B810C848-295C-4777-AFB8-AE811504014D}" destId="{E4216B54-691F-4E79-95F1-3E0DB3D626DF}" srcOrd="0" destOrd="0" presId="urn:microsoft.com/office/officeart/2005/8/layout/vList2"/>
    <dgm:cxn modelId="{9F4EE01A-0C59-4EE0-9EB7-A54705DDF545}" type="presOf" srcId="{EF1C0F73-8D51-4538-BE3B-DB0066459997}" destId="{1468BFEC-C652-4803-8A92-8E2F15EA1B48}" srcOrd="0" destOrd="0" presId="urn:microsoft.com/office/officeart/2005/8/layout/vList2"/>
    <dgm:cxn modelId="{E54C9734-C26C-4C3B-9EB7-D6366C6FC598}" srcId="{AF8B637D-FC45-4DE0-B101-3F7B97E3B753}" destId="{2BFAD3DF-990F-42A1-9E46-EFA89C54DEAC}" srcOrd="1" destOrd="0" parTransId="{1C4F4060-B3A5-4BE2-8DB0-9B4B3502F3C0}" sibTransId="{96361770-D192-4824-B527-83E3F99763CB}"/>
    <dgm:cxn modelId="{C5F1BE3D-DE52-4008-9193-5D2488F59B16}" type="presOf" srcId="{2BFAD3DF-990F-42A1-9E46-EFA89C54DEAC}" destId="{F35A5AC1-BB99-45C6-8B9B-2D1AAC39EF2D}" srcOrd="0" destOrd="1" presId="urn:microsoft.com/office/officeart/2005/8/layout/vList2"/>
    <dgm:cxn modelId="{B69BAD5E-B367-4C49-9C9C-E3894904DCDC}" type="presOf" srcId="{4EC66E74-1400-4EEB-9BCE-E9B60839278E}" destId="{8E9A162C-CE02-43F1-8281-9D8C298BFE39}" srcOrd="0" destOrd="0" presId="urn:microsoft.com/office/officeart/2005/8/layout/vList2"/>
    <dgm:cxn modelId="{662E3443-147B-4BE0-A98A-EF170A278511}" srcId="{AF8B637D-FC45-4DE0-B101-3F7B97E3B753}" destId="{A1E14966-21A9-4232-8AE7-EECAF9B0E960}" srcOrd="0" destOrd="0" parTransId="{9C48B61A-D3D5-4659-BA40-EB2FB7D2592B}" sibTransId="{09918C4E-A0FF-4693-BD62-15378B36C867}"/>
    <dgm:cxn modelId="{3804A867-FA23-4719-A471-6DE6E51431B2}" type="presOf" srcId="{40D4912B-F92A-44D2-B338-6FF1599C59BE}" destId="{240C6E65-45A4-4616-A37E-FBCAF9C2AB5E}" srcOrd="0" destOrd="0" presId="urn:microsoft.com/office/officeart/2005/8/layout/vList2"/>
    <dgm:cxn modelId="{C545EF6A-228F-429F-9FA1-A10D9C13E9E1}" type="presOf" srcId="{C442DABC-985D-45E6-A781-66F9976D32E7}" destId="{E4216B54-691F-4E79-95F1-3E0DB3D626DF}" srcOrd="0" destOrd="1" presId="urn:microsoft.com/office/officeart/2005/8/layout/vList2"/>
    <dgm:cxn modelId="{71A9174D-D8A3-4647-B118-E78CE17DE067}" type="presOf" srcId="{31D097F8-68EB-4426-BAFC-4CFDEFF43CC3}" destId="{1468BFEC-C652-4803-8A92-8E2F15EA1B48}" srcOrd="0" destOrd="2" presId="urn:microsoft.com/office/officeart/2005/8/layout/vList2"/>
    <dgm:cxn modelId="{98EC4274-BEC7-4EE5-9BB2-65C1C9EBDB3F}" srcId="{BC3D79B1-FEA3-4DF2-8933-41C0C8E1444A}" destId="{5D877912-4673-4580-BAF0-79B27686CA25}" srcOrd="1" destOrd="0" parTransId="{A55C4EC8-2347-48E4-91FE-95EC48DA7454}" sibTransId="{2725E92E-B455-47D8-9941-B4B0B9FA900C}"/>
    <dgm:cxn modelId="{1C670A77-7CE3-4947-A3FE-381866BC505B}" type="presOf" srcId="{A8519793-72F9-472B-BF2E-319247B9606B}" destId="{1468BFEC-C652-4803-8A92-8E2F15EA1B48}" srcOrd="0" destOrd="1" presId="urn:microsoft.com/office/officeart/2005/8/layout/vList2"/>
    <dgm:cxn modelId="{9E9B117A-6878-4721-B960-63441CDD9ABD}" srcId="{4EC66E74-1400-4EEB-9BCE-E9B60839278E}" destId="{BC3D79B1-FEA3-4DF2-8933-41C0C8E1444A}" srcOrd="2" destOrd="0" parTransId="{92827370-C78E-46A5-818D-9BCF9AB19493}" sibTransId="{385BC1D1-259D-401A-B54D-3CFB9C46ADF0}"/>
    <dgm:cxn modelId="{5156F27B-792C-4A4D-931A-A4FCAFDB610B}" srcId="{4EC66E74-1400-4EEB-9BCE-E9B60839278E}" destId="{AF8B637D-FC45-4DE0-B101-3F7B97E3B753}" srcOrd="3" destOrd="0" parTransId="{6D926971-E95F-458B-8B4A-D6BC78398F56}" sibTransId="{BA5F2EF2-1A80-48C9-983E-E53B0C6F87B6}"/>
    <dgm:cxn modelId="{1F27F67B-9206-46BB-B448-C997842D389C}" srcId="{19B57F5D-2A10-46DD-AAEE-B2A3E6DD3049}" destId="{B810C848-295C-4777-AFB8-AE811504014D}" srcOrd="0" destOrd="0" parTransId="{517F153D-D1DA-48FE-B176-C636E65B18E6}" sibTransId="{346BE9F7-EC7E-4505-BC89-9DAE0A4F3380}"/>
    <dgm:cxn modelId="{DAD1B986-0838-4B6E-87BA-0AEBDB056B0C}" type="presOf" srcId="{A1E14966-21A9-4232-8AE7-EECAF9B0E960}" destId="{F35A5AC1-BB99-45C6-8B9B-2D1AAC39EF2D}" srcOrd="0" destOrd="0" presId="urn:microsoft.com/office/officeart/2005/8/layout/vList2"/>
    <dgm:cxn modelId="{DEB6139B-30CF-4D16-804F-56F0720765EB}" srcId="{A837D03E-CD28-4DE1-A438-4B85F9D61785}" destId="{A8519793-72F9-472B-BF2E-319247B9606B}" srcOrd="1" destOrd="0" parTransId="{E235BDB1-CCC0-4F8A-B16F-B67214253C32}" sibTransId="{A4E5ABEB-65CE-44F5-AF15-21433C0FCA82}"/>
    <dgm:cxn modelId="{B2ECDB9E-627A-4442-99F6-7E7A4D8CF568}" type="presOf" srcId="{BC3D79B1-FEA3-4DF2-8933-41C0C8E1444A}" destId="{7EC481EE-B8B3-4337-BC7D-F8D7DD99EFA0}" srcOrd="0" destOrd="0" presId="urn:microsoft.com/office/officeart/2005/8/layout/vList2"/>
    <dgm:cxn modelId="{7AB457AB-5B60-470B-9F0A-1118EF2B44A8}" srcId="{BC3D79B1-FEA3-4DF2-8933-41C0C8E1444A}" destId="{40D4912B-F92A-44D2-B338-6FF1599C59BE}" srcOrd="0" destOrd="0" parTransId="{D8255BC2-B3FF-4D45-99BA-6E470E4DC52A}" sibTransId="{59D676A1-562E-499E-94C3-D7B55808E454}"/>
    <dgm:cxn modelId="{E05CAEB0-67DA-4024-9509-A48D3CB5A5FE}" srcId="{A837D03E-CD28-4DE1-A438-4B85F9D61785}" destId="{31D097F8-68EB-4426-BAFC-4CFDEFF43CC3}" srcOrd="2" destOrd="0" parTransId="{714E95C4-427A-4CED-8B75-04645DA43EB4}" sibTransId="{58A47485-9CC4-4A75-9E73-FEC821CC8CF9}"/>
    <dgm:cxn modelId="{2BDA12C7-5F13-4385-A4DF-B6142CB9D995}" type="presOf" srcId="{19B57F5D-2A10-46DD-AAEE-B2A3E6DD3049}" destId="{E86DF381-5F69-4831-A609-74F30FE636DD}" srcOrd="0" destOrd="0" presId="urn:microsoft.com/office/officeart/2005/8/layout/vList2"/>
    <dgm:cxn modelId="{D989D4D8-CDB3-4B42-BA45-64987C464B35}" srcId="{A837D03E-CD28-4DE1-A438-4B85F9D61785}" destId="{EF1C0F73-8D51-4538-BE3B-DB0066459997}" srcOrd="0" destOrd="0" parTransId="{4D637672-BB64-4B62-B90E-A2177399DAC8}" sibTransId="{FCE1E655-EBAF-447B-8115-CD75DBA1AF78}"/>
    <dgm:cxn modelId="{602E41E6-7F07-4875-A22F-A0F504524F19}" type="presOf" srcId="{A837D03E-CD28-4DE1-A438-4B85F9D61785}" destId="{0B8FC1E3-C44F-4F90-B482-09F0A14DB834}" srcOrd="0" destOrd="0" presId="urn:microsoft.com/office/officeart/2005/8/layout/vList2"/>
    <dgm:cxn modelId="{EA5DDFF2-56CD-47E3-9E9C-0D7D34B31672}" srcId="{19B57F5D-2A10-46DD-AAEE-B2A3E6DD3049}" destId="{C442DABC-985D-45E6-A781-66F9976D32E7}" srcOrd="1" destOrd="0" parTransId="{AA173C53-1C82-4112-A272-A752E1F44D47}" sibTransId="{A10E2BF2-692B-4214-9A05-ECF94B7622C7}"/>
    <dgm:cxn modelId="{222620F3-A18E-4885-8858-75D4A39638A0}" type="presOf" srcId="{AF8B637D-FC45-4DE0-B101-3F7B97E3B753}" destId="{FBC0DF8E-2374-49D5-B129-6C1E13194EBC}" srcOrd="0" destOrd="0" presId="urn:microsoft.com/office/officeart/2005/8/layout/vList2"/>
    <dgm:cxn modelId="{289743FD-EB40-4628-A695-EF64F074AF2C}" srcId="{4EC66E74-1400-4EEB-9BCE-E9B60839278E}" destId="{A837D03E-CD28-4DE1-A438-4B85F9D61785}" srcOrd="1" destOrd="0" parTransId="{CE3DDBEE-3A54-49D0-B460-719B382D3020}" sibTransId="{3FBA2AB5-A035-47B6-8E67-08C21BA116E0}"/>
    <dgm:cxn modelId="{E5ABB96A-DA63-4245-8E11-EE1FCD968366}" type="presParOf" srcId="{8E9A162C-CE02-43F1-8281-9D8C298BFE39}" destId="{E86DF381-5F69-4831-A609-74F30FE636DD}" srcOrd="0" destOrd="0" presId="urn:microsoft.com/office/officeart/2005/8/layout/vList2"/>
    <dgm:cxn modelId="{7C56ACF2-65AF-420B-8985-BD1AA811300B}" type="presParOf" srcId="{8E9A162C-CE02-43F1-8281-9D8C298BFE39}" destId="{E4216B54-691F-4E79-95F1-3E0DB3D626DF}" srcOrd="1" destOrd="0" presId="urn:microsoft.com/office/officeart/2005/8/layout/vList2"/>
    <dgm:cxn modelId="{4195CBCA-E79D-47A4-B3B7-14E7C5F3A725}" type="presParOf" srcId="{8E9A162C-CE02-43F1-8281-9D8C298BFE39}" destId="{0B8FC1E3-C44F-4F90-B482-09F0A14DB834}" srcOrd="2" destOrd="0" presId="urn:microsoft.com/office/officeart/2005/8/layout/vList2"/>
    <dgm:cxn modelId="{6A1A9CB8-100C-4562-B473-0EFF7EE2844F}" type="presParOf" srcId="{8E9A162C-CE02-43F1-8281-9D8C298BFE39}" destId="{1468BFEC-C652-4803-8A92-8E2F15EA1B48}" srcOrd="3" destOrd="0" presId="urn:microsoft.com/office/officeart/2005/8/layout/vList2"/>
    <dgm:cxn modelId="{CBA775FE-78A0-44C6-87EC-8EC8D5D89D4F}" type="presParOf" srcId="{8E9A162C-CE02-43F1-8281-9D8C298BFE39}" destId="{7EC481EE-B8B3-4337-BC7D-F8D7DD99EFA0}" srcOrd="4" destOrd="0" presId="urn:microsoft.com/office/officeart/2005/8/layout/vList2"/>
    <dgm:cxn modelId="{A24DF8D0-F2C6-49B9-AA7F-4E04FE7AE879}" type="presParOf" srcId="{8E9A162C-CE02-43F1-8281-9D8C298BFE39}" destId="{240C6E65-45A4-4616-A37E-FBCAF9C2AB5E}" srcOrd="5" destOrd="0" presId="urn:microsoft.com/office/officeart/2005/8/layout/vList2"/>
    <dgm:cxn modelId="{4B2FB543-F2E8-40AB-896B-1B574C00F9E7}" type="presParOf" srcId="{8E9A162C-CE02-43F1-8281-9D8C298BFE39}" destId="{FBC0DF8E-2374-49D5-B129-6C1E13194EBC}" srcOrd="6" destOrd="0" presId="urn:microsoft.com/office/officeart/2005/8/layout/vList2"/>
    <dgm:cxn modelId="{99CCCF41-7EB1-4467-8596-2C829B20D4A9}" type="presParOf" srcId="{8E9A162C-CE02-43F1-8281-9D8C298BFE39}" destId="{F35A5AC1-BB99-45C6-8B9B-2D1AAC39EF2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DF381-5F69-4831-A609-74F30FE636DD}">
      <dsp:nvSpPr>
        <dsp:cNvPr id="0" name=""/>
        <dsp:cNvSpPr/>
      </dsp:nvSpPr>
      <dsp:spPr>
        <a:xfrm>
          <a:off x="0" y="48975"/>
          <a:ext cx="5364112" cy="702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Last week:</a:t>
          </a:r>
        </a:p>
      </dsp:txBody>
      <dsp:txXfrm>
        <a:off x="34269" y="83244"/>
        <a:ext cx="5295574" cy="633462"/>
      </dsp:txXfrm>
    </dsp:sp>
    <dsp:sp modelId="{E4216B54-691F-4E79-95F1-3E0DB3D626DF}">
      <dsp:nvSpPr>
        <dsp:cNvPr id="0" name=""/>
        <dsp:cNvSpPr/>
      </dsp:nvSpPr>
      <dsp:spPr>
        <a:xfrm>
          <a:off x="0" y="856237"/>
          <a:ext cx="5364112" cy="76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31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Rough drafts and peer review</a:t>
          </a:r>
        </a:p>
        <a:p>
          <a:pPr marL="228600" lvl="1" indent="-228600" algn="l" defTabSz="1022350">
            <a:lnSpc>
              <a:spcPct val="90000"/>
            </a:lnSpc>
            <a:spcBef>
              <a:spcPct val="0"/>
            </a:spcBef>
            <a:spcAft>
              <a:spcPct val="20000"/>
            </a:spcAft>
            <a:buChar char="•"/>
          </a:pPr>
          <a:r>
            <a:rPr lang="en-US" sz="2300" kern="1200" dirty="0"/>
            <a:t>Lichen succession</a:t>
          </a:r>
        </a:p>
      </dsp:txBody>
      <dsp:txXfrm>
        <a:off x="0" y="856237"/>
        <a:ext cx="5364112" cy="760725"/>
      </dsp:txXfrm>
    </dsp:sp>
    <dsp:sp modelId="{0B8FC1E3-C44F-4F90-B482-09F0A14DB834}">
      <dsp:nvSpPr>
        <dsp:cNvPr id="0" name=""/>
        <dsp:cNvSpPr/>
      </dsp:nvSpPr>
      <dsp:spPr>
        <a:xfrm>
          <a:off x="0" y="1616962"/>
          <a:ext cx="5364112" cy="702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Today:</a:t>
          </a:r>
        </a:p>
      </dsp:txBody>
      <dsp:txXfrm>
        <a:off x="34269" y="1651231"/>
        <a:ext cx="5295574" cy="633462"/>
      </dsp:txXfrm>
    </dsp:sp>
    <dsp:sp modelId="{1468BFEC-C652-4803-8A92-8E2F15EA1B48}">
      <dsp:nvSpPr>
        <dsp:cNvPr id="0" name=""/>
        <dsp:cNvSpPr/>
      </dsp:nvSpPr>
      <dsp:spPr>
        <a:xfrm>
          <a:off x="0" y="2318962"/>
          <a:ext cx="5364112" cy="1459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31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Pre-lab 9</a:t>
          </a:r>
          <a:endParaRPr lang="en-US" sz="2300" kern="1200" dirty="0"/>
        </a:p>
        <a:p>
          <a:pPr marL="228600" lvl="1" indent="-228600" algn="l" defTabSz="1022350">
            <a:lnSpc>
              <a:spcPct val="90000"/>
            </a:lnSpc>
            <a:spcBef>
              <a:spcPct val="0"/>
            </a:spcBef>
            <a:spcAft>
              <a:spcPct val="20000"/>
            </a:spcAft>
            <a:buChar char="•"/>
          </a:pPr>
          <a:r>
            <a:rPr lang="en-US" sz="2300" kern="1200" dirty="0"/>
            <a:t>Final drafts due – SELF EVAL!</a:t>
          </a:r>
        </a:p>
        <a:p>
          <a:pPr marL="228600" lvl="1" indent="-228600" algn="l" defTabSz="1022350">
            <a:lnSpc>
              <a:spcPct val="90000"/>
            </a:lnSpc>
            <a:spcBef>
              <a:spcPct val="0"/>
            </a:spcBef>
            <a:spcAft>
              <a:spcPct val="20000"/>
            </a:spcAft>
            <a:buChar char="•"/>
          </a:pPr>
          <a:r>
            <a:rPr lang="en-US" sz="2300" kern="1200" dirty="0"/>
            <a:t>Endangered species conservation – Spotted owls</a:t>
          </a:r>
        </a:p>
      </dsp:txBody>
      <dsp:txXfrm>
        <a:off x="0" y="2318962"/>
        <a:ext cx="5364112" cy="1459350"/>
      </dsp:txXfrm>
    </dsp:sp>
    <dsp:sp modelId="{7EC481EE-B8B3-4337-BC7D-F8D7DD99EFA0}">
      <dsp:nvSpPr>
        <dsp:cNvPr id="0" name=""/>
        <dsp:cNvSpPr/>
      </dsp:nvSpPr>
      <dsp:spPr>
        <a:xfrm>
          <a:off x="0" y="3778312"/>
          <a:ext cx="5364112" cy="702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Next week:</a:t>
          </a:r>
        </a:p>
      </dsp:txBody>
      <dsp:txXfrm>
        <a:off x="34269" y="3812581"/>
        <a:ext cx="5295574" cy="633462"/>
      </dsp:txXfrm>
    </dsp:sp>
    <dsp:sp modelId="{240C6E65-45A4-4616-A37E-FBCAF9C2AB5E}">
      <dsp:nvSpPr>
        <dsp:cNvPr id="0" name=""/>
        <dsp:cNvSpPr/>
      </dsp:nvSpPr>
      <dsp:spPr>
        <a:xfrm>
          <a:off x="0" y="4533067"/>
          <a:ext cx="5364112" cy="76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31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Pre-lab 10</a:t>
          </a:r>
        </a:p>
        <a:p>
          <a:pPr marL="228600" lvl="1" indent="-228600" algn="l" defTabSz="1022350">
            <a:lnSpc>
              <a:spcPct val="90000"/>
            </a:lnSpc>
            <a:spcBef>
              <a:spcPct val="0"/>
            </a:spcBef>
            <a:spcAft>
              <a:spcPct val="20000"/>
            </a:spcAft>
            <a:buChar char="•"/>
          </a:pPr>
          <a:r>
            <a:rPr lang="en-US" sz="2300" kern="1200" dirty="0"/>
            <a:t>GIS and climate modeling</a:t>
          </a:r>
        </a:p>
      </dsp:txBody>
      <dsp:txXfrm>
        <a:off x="0" y="4533067"/>
        <a:ext cx="5364112" cy="760725"/>
      </dsp:txXfrm>
    </dsp:sp>
    <dsp:sp modelId="{FBC0DF8E-2374-49D5-B129-6C1E13194EBC}">
      <dsp:nvSpPr>
        <dsp:cNvPr id="0" name=""/>
        <dsp:cNvSpPr/>
      </dsp:nvSpPr>
      <dsp:spPr>
        <a:xfrm>
          <a:off x="0" y="5241037"/>
          <a:ext cx="5364112" cy="702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Upcoming:</a:t>
          </a:r>
        </a:p>
      </dsp:txBody>
      <dsp:txXfrm>
        <a:off x="34269" y="5275306"/>
        <a:ext cx="5295574" cy="633462"/>
      </dsp:txXfrm>
    </dsp:sp>
    <dsp:sp modelId="{F35A5AC1-BB99-45C6-8B9B-2D1AAC39EF2D}">
      <dsp:nvSpPr>
        <dsp:cNvPr id="0" name=""/>
        <dsp:cNvSpPr/>
      </dsp:nvSpPr>
      <dsp:spPr>
        <a:xfrm>
          <a:off x="0" y="5943037"/>
          <a:ext cx="5364112" cy="76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31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Final attempt skills demos by </a:t>
          </a:r>
          <a:r>
            <a:rPr lang="en-US" sz="2300" kern="1200" dirty="0" err="1"/>
            <a:t>Wk</a:t>
          </a:r>
          <a:r>
            <a:rPr lang="en-US" sz="2300" kern="1200" dirty="0"/>
            <a:t> 10</a:t>
          </a:r>
        </a:p>
        <a:p>
          <a:pPr marL="228600" lvl="1" indent="-228600" algn="l" defTabSz="1022350">
            <a:lnSpc>
              <a:spcPct val="90000"/>
            </a:lnSpc>
            <a:spcBef>
              <a:spcPct val="0"/>
            </a:spcBef>
            <a:spcAft>
              <a:spcPct val="20000"/>
            </a:spcAft>
            <a:buChar char="•"/>
          </a:pPr>
          <a:r>
            <a:rPr lang="en-US" sz="2300" kern="1200" dirty="0"/>
            <a:t>All outstanding work due</a:t>
          </a:r>
        </a:p>
      </dsp:txBody>
      <dsp:txXfrm>
        <a:off x="0" y="5943037"/>
        <a:ext cx="5364112" cy="7607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DE18D3-1F75-465B-BF8A-0D5D45CEADEC}" type="datetimeFigureOut">
              <a:rPr lang="en-US" smtClean="0"/>
              <a:pPr/>
              <a:t>5/20/2024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3A19E7-18A1-49E6-ACC4-55A6611AB936}" type="slidenum">
              <a:rPr lang="en-US" smtClean="0"/>
              <a:pPr/>
              <a:t>‹#›</a:t>
            </a:fld>
            <a:endParaRPr lang="en-US"/>
          </a:p>
        </p:txBody>
      </p:sp>
    </p:spTree>
    <p:extLst>
      <p:ext uri="{BB962C8B-B14F-4D97-AF65-F5344CB8AC3E}">
        <p14:creationId xmlns:p14="http://schemas.microsoft.com/office/powerpoint/2010/main" val="2353469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rspb.org.uk/Images/Owlpellets_tcm9-133500.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4414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Rebecca Terry in the Dept</a:t>
            </a:r>
            <a:r>
              <a:rPr lang="en-US" baseline="0" dirty="0"/>
              <a:t> of integrative biology uses owl pellets to study climate change  and changes in vertebrate assemblages over time.  They can actually use date out pellets that have been preserved to provide a historical time line that informs modern day assemblages (David can you elaborate here?)</a:t>
            </a:r>
            <a:r>
              <a:rPr lang="en-US" dirty="0"/>
              <a:t>  From the website</a:t>
            </a:r>
            <a:r>
              <a:rPr lang="en-US" baseline="0" dirty="0"/>
              <a:t> “</a:t>
            </a:r>
            <a:r>
              <a:rPr lang="en-US" dirty="0"/>
              <a:t>We combine modern, historical, and fossil death-assemblages with modern and historical biodiversity surveys to reconstruct how terrestrial vertebrate species and their communities have changed through time. ”</a:t>
            </a:r>
          </a:p>
          <a:p>
            <a:endParaRPr lang="en-US" dirty="0"/>
          </a:p>
          <a:p>
            <a:r>
              <a:rPr lang="en-US" dirty="0"/>
              <a:t>Several TIS are working in her lab and several </a:t>
            </a:r>
            <a:r>
              <a:rPr lang="en-US" dirty="0" err="1"/>
              <a:t>Tas</a:t>
            </a:r>
            <a:r>
              <a:rPr lang="en-US" dirty="0"/>
              <a:t> as well  We will be dissecting</a:t>
            </a:r>
            <a:r>
              <a:rPr lang="en-US" baseline="0" dirty="0"/>
              <a:t> her pellets today!</a:t>
            </a:r>
            <a:endParaRPr lang="en-US" dirty="0"/>
          </a:p>
        </p:txBody>
      </p:sp>
      <p:sp>
        <p:nvSpPr>
          <p:cNvPr id="4" name="Slide Number Placeholder 3"/>
          <p:cNvSpPr>
            <a:spLocks noGrp="1"/>
          </p:cNvSpPr>
          <p:nvPr>
            <p:ph type="sldNum" sz="quarter" idx="10"/>
          </p:nvPr>
        </p:nvSpPr>
        <p:spPr/>
        <p:txBody>
          <a:bodyPr/>
          <a:lstStyle/>
          <a:p>
            <a:fld id="{DF3A19E7-18A1-49E6-ACC4-55A6611AB936}" type="slidenum">
              <a:rPr lang="en-US" smtClean="0"/>
              <a:pPr/>
              <a:t>15</a:t>
            </a:fld>
            <a:endParaRPr lang="en-US"/>
          </a:p>
        </p:txBody>
      </p:sp>
    </p:spTree>
    <p:extLst>
      <p:ext uri="{BB962C8B-B14F-4D97-AF65-F5344CB8AC3E}">
        <p14:creationId xmlns:p14="http://schemas.microsoft.com/office/powerpoint/2010/main" val="948702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Challenge students to think about when estimation and assumptions may be used and discuss the differences between guesses and predictions that can be defended using evidence and critical reasoning. </a:t>
            </a:r>
          </a:p>
          <a:p>
            <a:endParaRPr lang="en-US" dirty="0"/>
          </a:p>
        </p:txBody>
      </p:sp>
      <p:sp>
        <p:nvSpPr>
          <p:cNvPr id="4" name="Slide Number Placeholder 3"/>
          <p:cNvSpPr>
            <a:spLocks noGrp="1"/>
          </p:cNvSpPr>
          <p:nvPr>
            <p:ph type="sldNum" sz="quarter" idx="10"/>
          </p:nvPr>
        </p:nvSpPr>
        <p:spPr/>
        <p:txBody>
          <a:bodyPr/>
          <a:lstStyle/>
          <a:p>
            <a:fld id="{DF3A19E7-18A1-49E6-ACC4-55A6611AB936}" type="slidenum">
              <a:rPr lang="en-US" smtClean="0"/>
              <a:pPr/>
              <a:t>17</a:t>
            </a:fld>
            <a:endParaRPr lang="en-US"/>
          </a:p>
        </p:txBody>
      </p:sp>
    </p:spTree>
    <p:extLst>
      <p:ext uri="{BB962C8B-B14F-4D97-AF65-F5344CB8AC3E}">
        <p14:creationId xmlns:p14="http://schemas.microsoft.com/office/powerpoint/2010/main" val="3979347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A19E7-18A1-49E6-ACC4-55A6611AB936}" type="slidenum">
              <a:rPr lang="en-US" smtClean="0"/>
              <a:pPr/>
              <a:t>18</a:t>
            </a:fld>
            <a:endParaRPr lang="en-US"/>
          </a:p>
        </p:txBody>
      </p:sp>
    </p:spTree>
    <p:extLst>
      <p:ext uri="{BB962C8B-B14F-4D97-AF65-F5344CB8AC3E}">
        <p14:creationId xmlns:p14="http://schemas.microsoft.com/office/powerpoint/2010/main" val="2485123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If students are unfamiliar with the concept of productivity, discuss primary and secondary productivity and the loss of energy through trophic levels.</a:t>
            </a:r>
          </a:p>
          <a:p>
            <a:endParaRPr lang="en-US" dirty="0"/>
          </a:p>
        </p:txBody>
      </p:sp>
      <p:sp>
        <p:nvSpPr>
          <p:cNvPr id="4" name="Slide Number Placeholder 3"/>
          <p:cNvSpPr>
            <a:spLocks noGrp="1"/>
          </p:cNvSpPr>
          <p:nvPr>
            <p:ph type="sldNum" sz="quarter" idx="10"/>
          </p:nvPr>
        </p:nvSpPr>
        <p:spPr/>
        <p:txBody>
          <a:bodyPr/>
          <a:lstStyle/>
          <a:p>
            <a:fld id="{DF3A19E7-18A1-49E6-ACC4-55A6611AB936}" type="slidenum">
              <a:rPr lang="en-US" smtClean="0"/>
              <a:pPr/>
              <a:t>21</a:t>
            </a:fld>
            <a:endParaRPr lang="en-US"/>
          </a:p>
        </p:txBody>
      </p:sp>
    </p:spTree>
    <p:extLst>
      <p:ext uri="{BB962C8B-B14F-4D97-AF65-F5344CB8AC3E}">
        <p14:creationId xmlns:p14="http://schemas.microsoft.com/office/powerpoint/2010/main" val="4091251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A19E7-18A1-49E6-ACC4-55A6611AB936}" type="slidenum">
              <a:rPr lang="en-US" smtClean="0"/>
              <a:pPr/>
              <a:t>22</a:t>
            </a:fld>
            <a:endParaRPr lang="en-US"/>
          </a:p>
        </p:txBody>
      </p:sp>
    </p:spTree>
    <p:extLst>
      <p:ext uri="{BB962C8B-B14F-4D97-AF65-F5344CB8AC3E}">
        <p14:creationId xmlns:p14="http://schemas.microsoft.com/office/powerpoint/2010/main" val="3263617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A19E7-18A1-49E6-ACC4-55A6611AB936}" type="slidenum">
              <a:rPr lang="en-US" smtClean="0"/>
              <a:pPr/>
              <a:t>23</a:t>
            </a:fld>
            <a:endParaRPr lang="en-US"/>
          </a:p>
        </p:txBody>
      </p:sp>
    </p:spTree>
    <p:extLst>
      <p:ext uri="{BB962C8B-B14F-4D97-AF65-F5344CB8AC3E}">
        <p14:creationId xmlns:p14="http://schemas.microsoft.com/office/powerpoint/2010/main" val="2225900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Getting to know the spotted owl:</a:t>
            </a:r>
          </a:p>
          <a:p>
            <a:pPr marL="171450" indent="-171450">
              <a:buFontTx/>
              <a:buChar char="-"/>
            </a:pPr>
            <a:r>
              <a:rPr lang="en-US" dirty="0"/>
              <a:t>Historically, these owls lived in late successional or old-growth forests ranging from Southern British Colombia, to Northern San Francisco. </a:t>
            </a:r>
          </a:p>
          <a:p>
            <a:pPr marL="171450" indent="-171450">
              <a:buFontTx/>
              <a:buChar char="-"/>
            </a:pPr>
            <a:r>
              <a:rPr lang="en-US" dirty="0"/>
              <a:t>Individuals mate for life and produce multiple eggs between late winter and early Spring. The female will incubate the eggs while the male provides food for months at a time.</a:t>
            </a:r>
          </a:p>
          <a:p>
            <a:pPr marL="171450" indent="-171450">
              <a:buFontTx/>
              <a:buChar char="-"/>
            </a:pPr>
            <a:r>
              <a:rPr lang="en-US" dirty="0"/>
              <a:t>Owlets are able to perch on their own at about 3-4 weeks of age, but rarely survive due to predation from Great Horned Owls and other predatory birds. They live upon the help of mom and dad until they are around 6 months of age. </a:t>
            </a:r>
          </a:p>
        </p:txBody>
      </p:sp>
      <p:sp>
        <p:nvSpPr>
          <p:cNvPr id="4" name="Slide Number Placeholder 3"/>
          <p:cNvSpPr>
            <a:spLocks noGrp="1"/>
          </p:cNvSpPr>
          <p:nvPr>
            <p:ph type="sldNum" sz="quarter" idx="5"/>
          </p:nvPr>
        </p:nvSpPr>
        <p:spPr/>
        <p:txBody>
          <a:bodyPr/>
          <a:lstStyle/>
          <a:p>
            <a:fld id="{DF3A19E7-18A1-49E6-ACC4-55A6611AB936}" type="slidenum">
              <a:rPr lang="en-US" smtClean="0"/>
              <a:pPr/>
              <a:t>4</a:t>
            </a:fld>
            <a:endParaRPr lang="en-US"/>
          </a:p>
        </p:txBody>
      </p:sp>
    </p:spTree>
    <p:extLst>
      <p:ext uri="{BB962C8B-B14F-4D97-AF65-F5344CB8AC3E}">
        <p14:creationId xmlns:p14="http://schemas.microsoft.com/office/powerpoint/2010/main" val="3544018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A19E7-18A1-49E6-ACC4-55A6611AB936}" type="slidenum">
              <a:rPr lang="en-US" smtClean="0"/>
              <a:pPr/>
              <a:t>6</a:t>
            </a:fld>
            <a:endParaRPr lang="en-US"/>
          </a:p>
        </p:txBody>
      </p:sp>
    </p:spTree>
    <p:extLst>
      <p:ext uri="{BB962C8B-B14F-4D97-AF65-F5344CB8AC3E}">
        <p14:creationId xmlns:p14="http://schemas.microsoft.com/office/powerpoint/2010/main" val="101173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Times New Roman" panose="02020603050405020304" pitchFamily="18" charset="0"/>
              </a:rPr>
              <a:t>N. Spotted Owl listed as Threatened under ESA in 1990</a:t>
            </a:r>
          </a:p>
          <a:p>
            <a:r>
              <a:rPr lang="en-US" sz="1200" dirty="0">
                <a:cs typeface="Times New Roman" panose="02020603050405020304" pitchFamily="18" charset="0"/>
              </a:rPr>
              <a:t>NW Forest Plan still being used as a “balancing” agreement between management agencies</a:t>
            </a:r>
          </a:p>
          <a:p>
            <a:r>
              <a:rPr lang="en-US" sz="1200" dirty="0">
                <a:cs typeface="Times New Roman" panose="02020603050405020304" pitchFamily="18" charset="0"/>
              </a:rPr>
              <a:t>Rule-making and litigation ongoing </a:t>
            </a:r>
          </a:p>
        </p:txBody>
      </p:sp>
      <p:sp>
        <p:nvSpPr>
          <p:cNvPr id="4" name="Slide Number Placeholder 3"/>
          <p:cNvSpPr>
            <a:spLocks noGrp="1"/>
          </p:cNvSpPr>
          <p:nvPr>
            <p:ph type="sldNum" sz="quarter" idx="5"/>
          </p:nvPr>
        </p:nvSpPr>
        <p:spPr/>
        <p:txBody>
          <a:bodyPr/>
          <a:lstStyle/>
          <a:p>
            <a:fld id="{DF3A19E7-18A1-49E6-ACC4-55A6611AB936}" type="slidenum">
              <a:rPr lang="en-US" smtClean="0"/>
              <a:pPr/>
              <a:t>8</a:t>
            </a:fld>
            <a:endParaRPr lang="en-US"/>
          </a:p>
        </p:txBody>
      </p:sp>
    </p:spTree>
    <p:extLst>
      <p:ext uri="{BB962C8B-B14F-4D97-AF65-F5344CB8AC3E}">
        <p14:creationId xmlns:p14="http://schemas.microsoft.com/office/powerpoint/2010/main" val="2234894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“Umbrella species” – flagship/charismatic species or keystone species whose protection creates protection of whole ecosystem. </a:t>
            </a:r>
            <a:r>
              <a:rPr lang="en-US"/>
              <a:t>Other </a:t>
            </a:r>
            <a:r>
              <a:rPr lang="en-US" dirty="0"/>
              <a:t>examples: Giant panda, Right whales</a:t>
            </a:r>
          </a:p>
        </p:txBody>
      </p:sp>
      <p:sp>
        <p:nvSpPr>
          <p:cNvPr id="4" name="Slide Number Placeholder 3"/>
          <p:cNvSpPr>
            <a:spLocks noGrp="1"/>
          </p:cNvSpPr>
          <p:nvPr>
            <p:ph type="sldNum" sz="quarter" idx="5"/>
          </p:nvPr>
        </p:nvSpPr>
        <p:spPr/>
        <p:txBody>
          <a:bodyPr/>
          <a:lstStyle/>
          <a:p>
            <a:fld id="{DF3A19E7-18A1-49E6-ACC4-55A6611AB936}" type="slidenum">
              <a:rPr lang="en-US" smtClean="0"/>
              <a:pPr/>
              <a:t>9</a:t>
            </a:fld>
            <a:endParaRPr lang="en-US"/>
          </a:p>
        </p:txBody>
      </p:sp>
    </p:spTree>
    <p:extLst>
      <p:ext uri="{BB962C8B-B14F-4D97-AF65-F5344CB8AC3E}">
        <p14:creationId xmlns:p14="http://schemas.microsoft.com/office/powerpoint/2010/main" val="4227481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3A19E7-18A1-49E6-ACC4-55A6611AB936}" type="slidenum">
              <a:rPr lang="en-US" smtClean="0"/>
              <a:pPr/>
              <a:t>10</a:t>
            </a:fld>
            <a:endParaRPr lang="en-US"/>
          </a:p>
        </p:txBody>
      </p:sp>
    </p:spTree>
    <p:extLst>
      <p:ext uri="{BB962C8B-B14F-4D97-AF65-F5344CB8AC3E}">
        <p14:creationId xmlns:p14="http://schemas.microsoft.com/office/powerpoint/2010/main" val="3479843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3A19E7-18A1-49E6-ACC4-55A6611AB936}" type="slidenum">
              <a:rPr lang="en-US" smtClean="0"/>
              <a:pPr/>
              <a:t>11</a:t>
            </a:fld>
            <a:endParaRPr lang="en-US"/>
          </a:p>
        </p:txBody>
      </p:sp>
    </p:spTree>
    <p:extLst>
      <p:ext uri="{BB962C8B-B14F-4D97-AF65-F5344CB8AC3E}">
        <p14:creationId xmlns:p14="http://schemas.microsoft.com/office/powerpoint/2010/main" val="80648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a:t>https://www.youtube.com/watch?v=YGFPsgQzeds</a:t>
            </a:r>
            <a:endParaRPr lang="en-US" dirty="0"/>
          </a:p>
        </p:txBody>
      </p:sp>
      <p:sp>
        <p:nvSpPr>
          <p:cNvPr id="4" name="Slide Number Placeholder 3"/>
          <p:cNvSpPr>
            <a:spLocks noGrp="1"/>
          </p:cNvSpPr>
          <p:nvPr>
            <p:ph type="sldNum" sz="quarter" idx="10"/>
          </p:nvPr>
        </p:nvSpPr>
        <p:spPr/>
        <p:txBody>
          <a:bodyPr/>
          <a:lstStyle/>
          <a:p>
            <a:fld id="{DF3A19E7-18A1-49E6-ACC4-55A6611AB936}" type="slidenum">
              <a:rPr lang="en-US" smtClean="0"/>
              <a:pPr/>
              <a:t>12</a:t>
            </a:fld>
            <a:endParaRPr lang="en-US"/>
          </a:p>
        </p:txBody>
      </p:sp>
    </p:spTree>
    <p:extLst>
      <p:ext uri="{BB962C8B-B14F-4D97-AF65-F5344CB8AC3E}">
        <p14:creationId xmlns:p14="http://schemas.microsoft.com/office/powerpoint/2010/main" val="3479579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Owl pellets are kind</a:t>
            </a:r>
            <a:r>
              <a:rPr lang="en-US" baseline="0" dirty="0"/>
              <a:t> of like hair balls, they are undigested food that is regurgitated by the owl.  Our are autoclaved (sterilized).  They include evidence of what the owl ate since it last produce a pellet.  Owl pellets are produced 2 times per day.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Explain what owl pellets are and provide information on owl species in the local area (or other source of pellets).    NOTE That these are Barn owl pellets that were purchased for the lab.  NOT</a:t>
            </a:r>
            <a:r>
              <a:rPr lang="en-US" baseline="0" dirty="0"/>
              <a:t> spotted owl pellets.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can use owl pellets to learn about diet, food chains, home range size,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sz="1200" kern="1200" baseline="0" dirty="0">
                <a:solidFill>
                  <a:schemeClr val="tx1"/>
                </a:solidFill>
                <a:latin typeface="+mn-lt"/>
                <a:ea typeface="+mn-ea"/>
                <a:cs typeface="+mn-cs"/>
              </a:rPr>
              <a:t>?? We can identify precisely what the bird has been feeding on. This is difficult enough with any bird,</a:t>
            </a:r>
          </a:p>
          <a:p>
            <a:r>
              <a:rPr lang="en-US" sz="1200" kern="1200" baseline="0" dirty="0">
                <a:solidFill>
                  <a:schemeClr val="tx1"/>
                </a:solidFill>
                <a:latin typeface="+mn-lt"/>
                <a:ea typeface="+mn-ea"/>
                <a:cs typeface="+mn-cs"/>
              </a:rPr>
              <a:t>especially with a night hunter like an owl.</a:t>
            </a:r>
          </a:p>
          <a:p>
            <a:r>
              <a:rPr lang="en-US" sz="1200" kern="1200" baseline="0" dirty="0">
                <a:solidFill>
                  <a:schemeClr val="tx1"/>
                </a:solidFill>
                <a:latin typeface="+mn-lt"/>
                <a:ea typeface="+mn-ea"/>
                <a:cs typeface="+mn-cs"/>
              </a:rPr>
              <a:t>?? We can get clues to the owl’s hunting habits from the prey it has taken.</a:t>
            </a:r>
          </a:p>
          <a:p>
            <a:r>
              <a:rPr lang="en-US" sz="1200" kern="1200" baseline="0" dirty="0">
                <a:solidFill>
                  <a:schemeClr val="tx1"/>
                </a:solidFill>
                <a:latin typeface="+mn-lt"/>
                <a:ea typeface="+mn-ea"/>
                <a:cs typeface="+mn-cs"/>
              </a:rPr>
              <a:t>?? We can estimate the numbers of different kinds of prey it takes.</a:t>
            </a:r>
          </a:p>
          <a:p>
            <a:r>
              <a:rPr lang="en-US" sz="1200" kern="1200" baseline="0" dirty="0">
                <a:solidFill>
                  <a:schemeClr val="tx1"/>
                </a:solidFill>
                <a:latin typeface="+mn-lt"/>
                <a:ea typeface="+mn-ea"/>
                <a:cs typeface="+mn-cs"/>
              </a:rPr>
              <a:t>?? If we find out more about the </a:t>
            </a:r>
            <a:r>
              <a:rPr lang="en-US" sz="1200" kern="1200" baseline="0" dirty="0" err="1">
                <a:solidFill>
                  <a:schemeClr val="tx1"/>
                </a:solidFill>
                <a:latin typeface="+mn-lt"/>
                <a:ea typeface="+mn-ea"/>
                <a:cs typeface="+mn-cs"/>
              </a:rPr>
              <a:t>the</a:t>
            </a:r>
            <a:r>
              <a:rPr lang="en-US" sz="1200" kern="1200" baseline="0" dirty="0">
                <a:solidFill>
                  <a:schemeClr val="tx1"/>
                </a:solidFill>
                <a:latin typeface="+mn-lt"/>
                <a:ea typeface="+mn-ea"/>
                <a:cs typeface="+mn-cs"/>
              </a:rPr>
              <a:t> prey animals, we learn a great deal about food chains and the</a:t>
            </a:r>
          </a:p>
          <a:p>
            <a:r>
              <a:rPr lang="en-US" sz="1200" kern="1200" baseline="0" dirty="0">
                <a:solidFill>
                  <a:schemeClr val="tx1"/>
                </a:solidFill>
                <a:latin typeface="+mn-lt"/>
                <a:ea typeface="+mn-ea"/>
                <a:cs typeface="+mn-cs"/>
              </a:rPr>
              <a:t>exact part the owl plays in them.</a:t>
            </a:r>
          </a:p>
          <a:p>
            <a:r>
              <a:rPr lang="en-US" sz="1200" kern="1200" baseline="0" dirty="0">
                <a:solidFill>
                  <a:schemeClr val="tx1"/>
                </a:solidFill>
                <a:latin typeface="+mn-lt"/>
                <a:ea typeface="+mn-ea"/>
                <a:cs typeface="+mn-cs"/>
              </a:rPr>
              <a:t>?? We can get a great deal of information about the different small mammals and where they are found.</a:t>
            </a:r>
          </a:p>
          <a:p>
            <a:r>
              <a:rPr lang="en-US" sz="1200" kern="1200" baseline="0" dirty="0">
                <a:solidFill>
                  <a:schemeClr val="tx1"/>
                </a:solidFill>
                <a:latin typeface="+mn-lt"/>
                <a:ea typeface="+mn-ea"/>
                <a:cs typeface="+mn-cs"/>
              </a:rPr>
              <a:t>This kind of information would otherwise be very difficult to discover.</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a:hlinkClick r:id="rId3"/>
              </a:rPr>
              <a:t>http://www.rspb.org.uk/Images/Owlpellets_tcm9-133500.pdf</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F3A19E7-18A1-49E6-ACC4-55A6611AB936}" type="slidenum">
              <a:rPr lang="en-US" smtClean="0"/>
              <a:pPr/>
              <a:t>14</a:t>
            </a:fld>
            <a:endParaRPr lang="en-US"/>
          </a:p>
        </p:txBody>
      </p:sp>
    </p:spTree>
    <p:extLst>
      <p:ext uri="{BB962C8B-B14F-4D97-AF65-F5344CB8AC3E}">
        <p14:creationId xmlns:p14="http://schemas.microsoft.com/office/powerpoint/2010/main" val="2347746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09966D-E585-49FD-A1B8-DDEECF30B96E}"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356916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09966D-E585-49FD-A1B8-DDEECF30B96E}"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2724630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09966D-E585-49FD-A1B8-DDEECF30B96E}"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958F-4CE9-47A8-9D66-B1DAB915B4B7}"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15070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09966D-E585-49FD-A1B8-DDEECF30B96E}"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2621820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09966D-E585-49FD-A1B8-DDEECF30B96E}"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958F-4CE9-47A8-9D66-B1DAB915B4B7}"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10212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09966D-E585-49FD-A1B8-DDEECF30B96E}"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3750281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09966D-E585-49FD-A1B8-DDEECF30B96E}"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128419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09966D-E585-49FD-A1B8-DDEECF30B96E}"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2648444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09966D-E585-49FD-A1B8-DDEECF30B96E}"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677997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09966D-E585-49FD-A1B8-DDEECF30B96E}"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1649232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09966D-E585-49FD-A1B8-DDEECF30B96E}"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2724368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09966D-E585-49FD-A1B8-DDEECF30B96E}"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197407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09966D-E585-49FD-A1B8-DDEECF30B96E}"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3532968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09966D-E585-49FD-A1B8-DDEECF30B96E}"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2505275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09966D-E585-49FD-A1B8-DDEECF30B96E}"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240432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09966D-E585-49FD-A1B8-DDEECF30B96E}"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E958F-4CE9-47A8-9D66-B1DAB915B4B7}" type="slidenum">
              <a:rPr lang="en-US" smtClean="0"/>
              <a:pPr/>
              <a:t>‹#›</a:t>
            </a:fld>
            <a:endParaRPr lang="en-US"/>
          </a:p>
        </p:txBody>
      </p:sp>
    </p:spTree>
    <p:extLst>
      <p:ext uri="{BB962C8B-B14F-4D97-AF65-F5344CB8AC3E}">
        <p14:creationId xmlns:p14="http://schemas.microsoft.com/office/powerpoint/2010/main" val="1481541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009966D-E585-49FD-A1B8-DDEECF30B96E}" type="datetimeFigureOut">
              <a:rPr lang="en-US" smtClean="0"/>
              <a:pPr/>
              <a:t>5/20/2024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47E958F-4CE9-47A8-9D66-B1DAB915B4B7}" type="slidenum">
              <a:rPr lang="en-US" smtClean="0"/>
              <a:pPr/>
              <a:t>‹#›</a:t>
            </a:fld>
            <a:endParaRPr lang="en-US"/>
          </a:p>
        </p:txBody>
      </p:sp>
    </p:spTree>
    <p:extLst>
      <p:ext uri="{BB962C8B-B14F-4D97-AF65-F5344CB8AC3E}">
        <p14:creationId xmlns:p14="http://schemas.microsoft.com/office/powerpoint/2010/main" val="30029503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YGFPsgQzeds"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eol.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opb.org/article/2020/09/01/timber-wars-trailer-episode-guid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eol.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63476" y="4473227"/>
            <a:ext cx="6216024" cy="1096648"/>
          </a:xfrm>
        </p:spPr>
        <p:txBody>
          <a:bodyPr>
            <a:normAutofit/>
          </a:bodyPr>
          <a:lstStyle/>
          <a:p>
            <a:pPr algn="l">
              <a:lnSpc>
                <a:spcPct val="90000"/>
              </a:lnSpc>
            </a:pPr>
            <a:r>
              <a:rPr lang="en-US" sz="3600" b="1" dirty="0">
                <a:latin typeface="Times New Roman" panose="02020603050405020304" pitchFamily="18" charset="0"/>
                <a:cs typeface="Times New Roman" panose="02020603050405020304" pitchFamily="18" charset="0"/>
              </a:rPr>
              <a:t>Lab 9: Owl Conservation and Home Range Size</a:t>
            </a:r>
            <a:endParaRPr lang="en-US" sz="36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263476" y="5569875"/>
            <a:ext cx="6216024" cy="701677"/>
          </a:xfrm>
        </p:spPr>
        <p:txBody>
          <a:bodyPr>
            <a:normAutofit/>
          </a:bodyPr>
          <a:lstStyle/>
          <a:p>
            <a:pPr algn="l"/>
            <a:endParaRPr lang="en-US"/>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 b="12124"/>
          <a:stretch/>
        </p:blipFill>
        <p:spPr bwMode="auto">
          <a:xfrm>
            <a:off x="2263476" y="609601"/>
            <a:ext cx="6216024" cy="3635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930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1" y="3752850"/>
            <a:ext cx="2057400" cy="2452687"/>
          </a:xfrm>
        </p:spPr>
        <p:txBody>
          <a:bodyPr anchor="ctr">
            <a:normAutofit/>
          </a:bodyPr>
          <a:lstStyle/>
          <a:p>
            <a:r>
              <a:rPr lang="en-US" sz="3100" dirty="0">
                <a:cs typeface="Times New Roman" panose="02020603050405020304" pitchFamily="18" charset="0"/>
              </a:rPr>
              <a:t>Group Discussion</a:t>
            </a:r>
          </a:p>
        </p:txBody>
      </p:sp>
      <p:sp>
        <p:nvSpPr>
          <p:cNvPr id="3" name="Content Placeholder 2"/>
          <p:cNvSpPr>
            <a:spLocks noGrp="1"/>
          </p:cNvSpPr>
          <p:nvPr>
            <p:ph idx="1"/>
          </p:nvPr>
        </p:nvSpPr>
        <p:spPr>
          <a:xfrm>
            <a:off x="3657600" y="3752851"/>
            <a:ext cx="5715000" cy="3028949"/>
          </a:xfrm>
        </p:spPr>
        <p:txBody>
          <a:bodyPr anchor="ctr">
            <a:normAutofit/>
          </a:bodyPr>
          <a:lstStyle/>
          <a:p>
            <a:r>
              <a:rPr lang="en-US" sz="2000" dirty="0"/>
              <a:t>Discuss with your group about why we should or should not protect the Northern Spotted Owl and put your remarks in the class google doc</a:t>
            </a:r>
          </a:p>
          <a:p>
            <a:r>
              <a:rPr lang="en-US" sz="2000" dirty="0"/>
              <a:t>Consider both sides of the argument, and who is affected on either side</a:t>
            </a:r>
          </a:p>
          <a:p>
            <a:r>
              <a:rPr lang="en-US" sz="2000" dirty="0"/>
              <a:t>Be considerate and respectful of each other’s perspectives</a:t>
            </a:r>
          </a:p>
        </p:txBody>
      </p:sp>
      <p:pic>
        <p:nvPicPr>
          <p:cNvPr id="5" name="Picture 4">
            <a:extLst>
              <a:ext uri="{FF2B5EF4-FFF2-40B4-BE49-F238E27FC236}">
                <a16:creationId xmlns:a16="http://schemas.microsoft.com/office/drawing/2014/main" id="{D81F7643-59D0-584F-AFF1-2CF2C30090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548" b="17310"/>
          <a:stretch/>
        </p:blipFill>
        <p:spPr>
          <a:xfrm>
            <a:off x="1524020" y="11"/>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1658214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599"/>
            <a:ext cx="3737268" cy="1300223"/>
          </a:xfrm>
        </p:spPr>
        <p:txBody>
          <a:bodyPr>
            <a:normAutofit/>
          </a:bodyPr>
          <a:lstStyle/>
          <a:p>
            <a:pPr>
              <a:lnSpc>
                <a:spcPct val="90000"/>
              </a:lnSpc>
            </a:pPr>
            <a:r>
              <a:rPr lang="en-US" sz="2800" dirty="0">
                <a:cs typeface="Times New Roman" panose="02020603050405020304" pitchFamily="18" charset="0"/>
              </a:rPr>
              <a:t>How should we protect declining species?</a:t>
            </a:r>
          </a:p>
        </p:txBody>
      </p:sp>
      <p:sp>
        <p:nvSpPr>
          <p:cNvPr id="3" name="Content Placeholder 2"/>
          <p:cNvSpPr>
            <a:spLocks noGrp="1"/>
          </p:cNvSpPr>
          <p:nvPr>
            <p:ph idx="1"/>
          </p:nvPr>
        </p:nvSpPr>
        <p:spPr>
          <a:xfrm>
            <a:off x="5209563" y="2160589"/>
            <a:ext cx="4620237" cy="4087812"/>
          </a:xfrm>
        </p:spPr>
        <p:txBody>
          <a:bodyPr>
            <a:normAutofit fontScale="92500"/>
          </a:bodyPr>
          <a:lstStyle/>
          <a:p>
            <a:pPr>
              <a:lnSpc>
                <a:spcPct val="90000"/>
              </a:lnSpc>
            </a:pPr>
            <a:r>
              <a:rPr lang="en-US" sz="2400" dirty="0">
                <a:cs typeface="Times New Roman" panose="02020603050405020304" pitchFamily="18" charset="0"/>
              </a:rPr>
              <a:t>Part of the problem with the spotted owl case was limited information about the owls prior to their listing.  </a:t>
            </a:r>
          </a:p>
          <a:p>
            <a:pPr>
              <a:lnSpc>
                <a:spcPct val="90000"/>
              </a:lnSpc>
            </a:pPr>
            <a:r>
              <a:rPr lang="en-US" sz="2400" dirty="0">
                <a:cs typeface="Times New Roman" panose="02020603050405020304" pitchFamily="18" charset="0"/>
              </a:rPr>
              <a:t>We need some information about habitat use prior to developing management plans</a:t>
            </a:r>
          </a:p>
          <a:p>
            <a:pPr>
              <a:lnSpc>
                <a:spcPct val="90000"/>
              </a:lnSpc>
            </a:pPr>
            <a:r>
              <a:rPr lang="en-US" sz="2400" dirty="0">
                <a:cs typeface="Times New Roman" panose="02020603050405020304" pitchFamily="18" charset="0"/>
              </a:rPr>
              <a:t>Today Spotted Owl populations continue to decline and Barred Owl ranges begin to impede on Spotted Owl habitat</a:t>
            </a:r>
          </a:p>
        </p:txBody>
      </p:sp>
      <p:pic>
        <p:nvPicPr>
          <p:cNvPr id="5" name="Picture 4">
            <a:extLst>
              <a:ext uri="{FF2B5EF4-FFF2-40B4-BE49-F238E27FC236}">
                <a16:creationId xmlns:a16="http://schemas.microsoft.com/office/drawing/2014/main" id="{1615E236-6694-5046-8DE5-4CC43B478102}"/>
              </a:ext>
            </a:extLst>
          </p:cNvPr>
          <p:cNvPicPr>
            <a:picLocks noChangeAspect="1"/>
          </p:cNvPicPr>
          <p:nvPr/>
        </p:nvPicPr>
        <p:blipFill rotWithShape="1">
          <a:blip r:embed="rId3">
            <a:extLst>
              <a:ext uri="{28A0092B-C50C-407E-A947-70E740481C1C}">
                <a14:useLocalDpi xmlns:a14="http://schemas.microsoft.com/office/drawing/2010/main" val="0"/>
              </a:ext>
            </a:extLst>
          </a:blip>
          <a:srcRect l="28335" r="2741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Barred Owl removing Spotted Owl Video</a:t>
            </a:r>
          </a:p>
        </p:txBody>
      </p:sp>
      <p:sp>
        <p:nvSpPr>
          <p:cNvPr id="3" name="Content Placeholder 2"/>
          <p:cNvSpPr>
            <a:spLocks noGrp="1"/>
          </p:cNvSpPr>
          <p:nvPr>
            <p:ph idx="1"/>
          </p:nvPr>
        </p:nvSpPr>
        <p:spPr/>
        <p:txBody>
          <a:bodyPr>
            <a:normAutofit/>
          </a:bodyPr>
          <a:lstStyle/>
          <a:p>
            <a:endParaRPr lang="en-US" dirty="0"/>
          </a:p>
        </p:txBody>
      </p:sp>
      <p:pic>
        <p:nvPicPr>
          <p:cNvPr id="4" name="YGFPsgQzeds"/>
          <p:cNvPicPr>
            <a:picLocks noRot="1" noChangeAspect="1"/>
          </p:cNvPicPr>
          <p:nvPr>
            <a:videoFile r:link="rId1"/>
          </p:nvPr>
        </p:nvPicPr>
        <p:blipFill>
          <a:blip r:embed="rId4"/>
          <a:stretch>
            <a:fillRect/>
          </a:stretch>
        </p:blipFill>
        <p:spPr>
          <a:xfrm>
            <a:off x="1981200" y="1600201"/>
            <a:ext cx="8382000" cy="4714875"/>
          </a:xfrm>
          <a:prstGeom prst="rect">
            <a:avLst/>
          </a:prstGeom>
        </p:spPr>
      </p:pic>
    </p:spTree>
    <p:extLst>
      <p:ext uri="{BB962C8B-B14F-4D97-AF65-F5344CB8AC3E}">
        <p14:creationId xmlns:p14="http://schemas.microsoft.com/office/powerpoint/2010/main" val="624040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1" y="245149"/>
            <a:ext cx="5889874" cy="1583652"/>
          </a:xfrm>
        </p:spPr>
        <p:txBody>
          <a:bodyPr anchor="b">
            <a:normAutofit/>
          </a:bodyPr>
          <a:lstStyle/>
          <a:p>
            <a:pPr>
              <a:lnSpc>
                <a:spcPct val="90000"/>
              </a:lnSpc>
            </a:pPr>
            <a:r>
              <a:rPr lang="en-US" dirty="0">
                <a:cs typeface="Times New Roman" panose="02020603050405020304" pitchFamily="18" charset="0"/>
              </a:rPr>
              <a:t>How do scientists determine home range size or territory?</a:t>
            </a:r>
          </a:p>
        </p:txBody>
      </p:sp>
      <p:sp>
        <p:nvSpPr>
          <p:cNvPr id="3" name="Content Placeholder 2"/>
          <p:cNvSpPr>
            <a:spLocks noGrp="1"/>
          </p:cNvSpPr>
          <p:nvPr>
            <p:ph idx="1"/>
          </p:nvPr>
        </p:nvSpPr>
        <p:spPr>
          <a:xfrm>
            <a:off x="533401" y="2174284"/>
            <a:ext cx="6172199" cy="4302716"/>
          </a:xfrm>
          <a:solidFill>
            <a:schemeClr val="bg1"/>
          </a:solidFill>
        </p:spPr>
        <p:txBody>
          <a:bodyPr>
            <a:noAutofit/>
          </a:bodyPr>
          <a:lstStyle/>
          <a:p>
            <a:r>
              <a:rPr lang="en-US" sz="2400" dirty="0">
                <a:cs typeface="Times New Roman" panose="02020603050405020304" pitchFamily="18" charset="0"/>
              </a:rPr>
              <a:t>Telemetry</a:t>
            </a:r>
          </a:p>
          <a:p>
            <a:pPr lvl="1"/>
            <a:r>
              <a:rPr lang="en-US" sz="2400" dirty="0">
                <a:cs typeface="Times New Roman" panose="02020603050405020304" pitchFamily="18" charset="0"/>
              </a:rPr>
              <a:t>Satellite tags tied to feathers, attached to the legs, or implanted surgically</a:t>
            </a:r>
          </a:p>
          <a:p>
            <a:r>
              <a:rPr lang="en-US" sz="2600" dirty="0">
                <a:cs typeface="Times New Roman" panose="02020603050405020304" pitchFamily="18" charset="0"/>
              </a:rPr>
              <a:t>Diet and behavior</a:t>
            </a:r>
          </a:p>
          <a:p>
            <a:pPr lvl="1"/>
            <a:r>
              <a:rPr lang="en-US" sz="2400" dirty="0">
                <a:cs typeface="Times New Roman" panose="02020603050405020304" pitchFamily="18" charset="0"/>
              </a:rPr>
              <a:t>Food availability, nesting or den sites, marked territory</a:t>
            </a:r>
          </a:p>
          <a:p>
            <a:pPr lvl="1"/>
            <a:r>
              <a:rPr lang="en-US" sz="2400" dirty="0">
                <a:cs typeface="Times New Roman" panose="02020603050405020304" pitchFamily="18" charset="0"/>
              </a:rPr>
              <a:t>This method is also useful for determining the ranges of prey species</a:t>
            </a: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6163" r="17465" b="-4"/>
          <a:stretch/>
        </p:blipFill>
        <p:spPr bwMode="auto">
          <a:xfrm>
            <a:off x="9359831" y="3681459"/>
            <a:ext cx="2810949"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1242F120-5F08-ED47-93CC-3E3C50D0AA85}"/>
              </a:ext>
            </a:extLst>
          </p:cNvPr>
          <p:cNvPicPr>
            <a:picLocks noChangeAspect="1"/>
          </p:cNvPicPr>
          <p:nvPr/>
        </p:nvPicPr>
        <p:blipFill rotWithShape="1">
          <a:blip r:embed="rId3">
            <a:extLst>
              <a:ext uri="{28A0092B-C50C-407E-A947-70E740481C1C}">
                <a14:useLocalDpi xmlns:a14="http://schemas.microsoft.com/office/drawing/2010/main" val="0"/>
              </a:ext>
            </a:extLst>
          </a:blip>
          <a:srcRect l="8806" r="35979" b="-1"/>
          <a:stretch/>
        </p:blipFill>
        <p:spPr>
          <a:xfrm>
            <a:off x="6789604" y="1859372"/>
            <a:ext cx="2827856" cy="382751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405" r="12247" b="-2"/>
          <a:stretch/>
        </p:blipFill>
        <p:spPr bwMode="auto">
          <a:xfrm>
            <a:off x="8735873" y="-33526"/>
            <a:ext cx="3434907"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4612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343" r="-2" b="-2"/>
          <a:stretch/>
        </p:blipFill>
        <p:spPr bwMode="auto">
          <a:xfrm>
            <a:off x="6710268" y="8691"/>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597" r="-2" b="24016"/>
          <a:stretch/>
        </p:blipFill>
        <p:spPr bwMode="auto">
          <a:xfrm>
            <a:off x="6671669" y="3382364"/>
            <a:ext cx="5661976" cy="3475636"/>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762000"/>
            <a:ext cx="4005601" cy="1243584"/>
          </a:xfrm>
        </p:spPr>
        <p:txBody>
          <a:bodyPr>
            <a:normAutofit/>
          </a:bodyPr>
          <a:lstStyle/>
          <a:p>
            <a:r>
              <a:rPr lang="en-US" dirty="0"/>
              <a:t>Part 1: Owl Pellets</a:t>
            </a:r>
          </a:p>
        </p:txBody>
      </p:sp>
      <p:sp>
        <p:nvSpPr>
          <p:cNvPr id="3" name="Content Placeholder 2"/>
          <p:cNvSpPr>
            <a:spLocks noGrp="1"/>
          </p:cNvSpPr>
          <p:nvPr>
            <p:ph idx="1"/>
          </p:nvPr>
        </p:nvSpPr>
        <p:spPr>
          <a:xfrm>
            <a:off x="838200" y="2005584"/>
            <a:ext cx="4646444" cy="4171379"/>
          </a:xfrm>
        </p:spPr>
        <p:txBody>
          <a:bodyPr>
            <a:normAutofit/>
          </a:bodyPr>
          <a:lstStyle/>
          <a:p>
            <a:pPr lvl="0"/>
            <a:r>
              <a:rPr lang="en-US" sz="2400" dirty="0"/>
              <a:t>What is an owl pellet?</a:t>
            </a:r>
          </a:p>
          <a:p>
            <a:pPr lvl="0"/>
            <a:r>
              <a:rPr lang="en-US" sz="2400" dirty="0"/>
              <a:t>How often are owl pellets produced by owls?</a:t>
            </a:r>
          </a:p>
          <a:p>
            <a:pPr lvl="0"/>
            <a:r>
              <a:rPr lang="en-US" sz="2400" dirty="0"/>
              <a:t>How might owl pellets inform scientists about ecosystems? </a:t>
            </a:r>
          </a:p>
          <a:p>
            <a:pPr marL="0" lvl="0" indent="0">
              <a:buNone/>
            </a:pPr>
            <a:endParaRPr lang="en-US" sz="2400" dirty="0"/>
          </a:p>
          <a:p>
            <a:pPr marL="0" lvl="0" indent="0">
              <a:buNone/>
            </a:pPr>
            <a:r>
              <a:rPr lang="en-US" sz="2400" dirty="0"/>
              <a:t>Note: pellets have been autoclaved and are sterile – but wear gloves and wash hands</a:t>
            </a:r>
          </a:p>
        </p:txBody>
      </p:sp>
    </p:spTree>
    <p:extLst>
      <p:ext uri="{BB962C8B-B14F-4D97-AF65-F5344CB8AC3E}">
        <p14:creationId xmlns:p14="http://schemas.microsoft.com/office/powerpoint/2010/main" val="2114125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4137535"/>
            <a:ext cx="8021177" cy="1317643"/>
          </a:xfrm>
        </p:spPr>
        <p:txBody>
          <a:bodyPr vert="horz" lIns="91440" tIns="45720" rIns="91440" bIns="45720" rtlCol="0" anchor="b">
            <a:normAutofit/>
          </a:bodyPr>
          <a:lstStyle/>
          <a:p>
            <a:pPr algn="l">
              <a:lnSpc>
                <a:spcPct val="90000"/>
              </a:lnSpc>
            </a:pPr>
            <a:r>
              <a:rPr lang="en-US" sz="6000" dirty="0"/>
              <a:t>Owl Pellets at OSU</a:t>
            </a:r>
          </a:p>
        </p:txBody>
      </p:sp>
      <p:pic>
        <p:nvPicPr>
          <p:cNvPr id="35842" name="Picture 2" descr="http://people.oregonstate.edu/%7Eterryr/wp-content/uploads/2012/07/BoneBanner-Text1.jpg"/>
          <p:cNvPicPr>
            <a:picLocks noGrp="1" noChangeAspect="1" noChangeArrowheads="1"/>
          </p:cNvPicPr>
          <p:nvPr>
            <p:ph idx="1"/>
          </p:nvPr>
        </p:nvPicPr>
        <p:blipFill rotWithShape="1">
          <a:blip r:embed="rId3" cstate="print"/>
          <a:srcRect l="4245" r="36478" b="1"/>
          <a:stretch/>
        </p:blipFill>
        <p:spPr bwMode="auto">
          <a:xfrm>
            <a:off x="1524020" y="11"/>
            <a:ext cx="9143980" cy="4242125"/>
          </a:xfrm>
          <a:prstGeom prst="rect">
            <a:avLst/>
          </a:prstGeom>
          <a:noFill/>
        </p:spPr>
      </p:pic>
      <p:pic>
        <p:nvPicPr>
          <p:cNvPr id="28" name="Picture 4" descr="http://people.oregonstate.edu/%7Eterryr/wp-content/uploads/2012/01/Becca-WheelerPeak.jpg">
            <a:extLst>
              <a:ext uri="{FF2B5EF4-FFF2-40B4-BE49-F238E27FC236}">
                <a16:creationId xmlns:a16="http://schemas.microsoft.com/office/drawing/2014/main" id="{E8B68AD4-2A1D-A24B-98B0-BC0A1E095E71}"/>
              </a:ext>
            </a:extLst>
          </p:cNvPr>
          <p:cNvPicPr>
            <a:picLocks noChangeAspect="1" noChangeArrowheads="1"/>
          </p:cNvPicPr>
          <p:nvPr/>
        </p:nvPicPr>
        <p:blipFill rotWithShape="1">
          <a:blip r:embed="rId4" cstate="print"/>
          <a:srcRect t="23077"/>
          <a:stretch/>
        </p:blipFill>
        <p:spPr bwMode="auto">
          <a:xfrm>
            <a:off x="7636307" y="3810000"/>
            <a:ext cx="3035191" cy="3047990"/>
          </a:xfrm>
          <a:prstGeom prst="rect">
            <a:avLst/>
          </a:prstGeom>
          <a:noFill/>
        </p:spPr>
      </p:pic>
      <p:sp>
        <p:nvSpPr>
          <p:cNvPr id="4" name="TextBox 3">
            <a:extLst>
              <a:ext uri="{FF2B5EF4-FFF2-40B4-BE49-F238E27FC236}">
                <a16:creationId xmlns:a16="http://schemas.microsoft.com/office/drawing/2014/main" id="{E6387A39-537E-EB4F-8958-F85BE2AAD80B}"/>
              </a:ext>
            </a:extLst>
          </p:cNvPr>
          <p:cNvSpPr txBox="1"/>
          <p:nvPr/>
        </p:nvSpPr>
        <p:spPr>
          <a:xfrm>
            <a:off x="1865856" y="5356244"/>
            <a:ext cx="3007490" cy="646331"/>
          </a:xfrm>
          <a:prstGeom prst="rect">
            <a:avLst/>
          </a:prstGeom>
          <a:noFill/>
        </p:spPr>
        <p:txBody>
          <a:bodyPr wrap="none" rtlCol="0">
            <a:spAutoFit/>
          </a:bodyPr>
          <a:lstStyle/>
          <a:p>
            <a:r>
              <a:rPr lang="en-US" sz="3600" dirty="0"/>
              <a:t>The Terry Lab</a:t>
            </a: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985F97-E728-604E-8CC7-4BD67DBFAA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811" b="3659"/>
          <a:stretch/>
        </p:blipFill>
        <p:spPr>
          <a:xfrm>
            <a:off x="685800" y="-1"/>
            <a:ext cx="10820400" cy="6858001"/>
          </a:xfrm>
          <a:prstGeom prst="rect">
            <a:avLst/>
          </a:prstGeom>
        </p:spPr>
      </p:pic>
    </p:spTree>
    <p:extLst>
      <p:ext uri="{BB962C8B-B14F-4D97-AF65-F5344CB8AC3E}">
        <p14:creationId xmlns:p14="http://schemas.microsoft.com/office/powerpoint/2010/main" val="37949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nchor="t">
            <a:normAutofit/>
          </a:bodyPr>
          <a:lstStyle/>
          <a:p>
            <a:r>
              <a:rPr lang="en-US"/>
              <a:t>Estimation and Assumption in Science</a:t>
            </a:r>
          </a:p>
        </p:txBody>
      </p:sp>
      <p:sp>
        <p:nvSpPr>
          <p:cNvPr id="3" name="Content Placeholder 2"/>
          <p:cNvSpPr>
            <a:spLocks noGrp="1"/>
          </p:cNvSpPr>
          <p:nvPr>
            <p:ph idx="1"/>
          </p:nvPr>
        </p:nvSpPr>
        <p:spPr>
          <a:xfrm>
            <a:off x="677334" y="1524000"/>
            <a:ext cx="5571066" cy="4953000"/>
          </a:xfrm>
        </p:spPr>
        <p:txBody>
          <a:bodyPr>
            <a:normAutofit/>
          </a:bodyPr>
          <a:lstStyle/>
          <a:p>
            <a:r>
              <a:rPr lang="en-US" sz="2400" dirty="0"/>
              <a:t>In order to use owl pellets in research we have to make some assumptions and estimations.</a:t>
            </a:r>
          </a:p>
          <a:p>
            <a:r>
              <a:rPr lang="en-US" sz="2400" dirty="0"/>
              <a:t>You will be asked to think about this throughout the lab.  Remember that in this lab you are the scientists, and you need to figure out how to get from the information in the owl pellet to owl home range size.</a:t>
            </a:r>
          </a:p>
        </p:txBody>
      </p:sp>
      <p:pic>
        <p:nvPicPr>
          <p:cNvPr id="7" name="Graphic 6" descr="Owl">
            <a:extLst>
              <a:ext uri="{FF2B5EF4-FFF2-40B4-BE49-F238E27FC236}">
                <a16:creationId xmlns:a16="http://schemas.microsoft.com/office/drawing/2014/main" id="{616FF92A-A32A-47F5-A847-71D0C6864D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2183641"/>
            <a:ext cx="3145536" cy="3145536"/>
          </a:xfrm>
          <a:prstGeom prst="rect">
            <a:avLst/>
          </a:prstGeom>
        </p:spPr>
      </p:pic>
    </p:spTree>
    <p:extLst>
      <p:ext uri="{BB962C8B-B14F-4D97-AF65-F5344CB8AC3E}">
        <p14:creationId xmlns:p14="http://schemas.microsoft.com/office/powerpoint/2010/main" val="2064322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DE8085-DD0E-E581-41E2-DE14BE638155}"/>
              </a:ext>
            </a:extLst>
          </p:cNvPr>
          <p:cNvSpPr>
            <a:spLocks noGrp="1"/>
          </p:cNvSpPr>
          <p:nvPr>
            <p:ph idx="1"/>
          </p:nvPr>
        </p:nvSpPr>
        <p:spPr>
          <a:xfrm>
            <a:off x="470739" y="741799"/>
            <a:ext cx="6486144" cy="3766185"/>
          </a:xfrm>
        </p:spPr>
        <p:txBody>
          <a:bodyPr>
            <a:normAutofit/>
          </a:bodyPr>
          <a:lstStyle/>
          <a:p>
            <a:pPr marL="0" indent="0">
              <a:buNone/>
            </a:pPr>
            <a:r>
              <a:rPr lang="en-US" sz="2800" b="1" dirty="0">
                <a:solidFill>
                  <a:schemeClr val="accent1"/>
                </a:solidFill>
              </a:rPr>
              <a:t>Calculate % of diet of each species found</a:t>
            </a:r>
          </a:p>
        </p:txBody>
      </p:sp>
      <p:pic>
        <p:nvPicPr>
          <p:cNvPr id="3076" name="Picture 4" descr="Owl Pellets | Use an Odor-Free Owl Pellet for Your Next Classroom  Presentation- Educational Innovations">
            <a:extLst>
              <a:ext uri="{FF2B5EF4-FFF2-40B4-BE49-F238E27FC236}">
                <a16:creationId xmlns:a16="http://schemas.microsoft.com/office/drawing/2014/main" id="{E8A4F20E-9C25-BB14-1BD1-40D6425D13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8" b="9492"/>
          <a:stretch/>
        </p:blipFill>
        <p:spPr bwMode="auto">
          <a:xfrm rot="4756855">
            <a:off x="7187176" y="1204604"/>
            <a:ext cx="5561966" cy="4502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73AE82-6355-898A-A8D3-F0A11EB9DDB8}"/>
              </a:ext>
            </a:extLst>
          </p:cNvPr>
          <p:cNvSpPr txBox="1"/>
          <p:nvPr/>
        </p:nvSpPr>
        <p:spPr>
          <a:xfrm>
            <a:off x="470739" y="1857421"/>
            <a:ext cx="7510272" cy="4154984"/>
          </a:xfrm>
          <a:prstGeom prst="rect">
            <a:avLst/>
          </a:prstGeom>
          <a:noFill/>
        </p:spPr>
        <p:txBody>
          <a:bodyPr wrap="square" rtlCol="0">
            <a:spAutoFit/>
          </a:bodyPr>
          <a:lstStyle/>
          <a:p>
            <a:r>
              <a:rPr lang="en-US" sz="2400" dirty="0"/>
              <a:t>Find mass of each species in diet by multiplying # individuals found with the average mass of that species. </a:t>
            </a:r>
          </a:p>
          <a:p>
            <a:endParaRPr lang="en-US" sz="2400" dirty="0"/>
          </a:p>
          <a:p>
            <a:endParaRPr lang="en-US" sz="2400" dirty="0"/>
          </a:p>
          <a:p>
            <a:r>
              <a:rPr lang="en-US" sz="2400" dirty="0"/>
              <a:t>To get the total mass of the diet, add up each of the individual masses in the diet. </a:t>
            </a:r>
          </a:p>
          <a:p>
            <a:endParaRPr lang="en-US" sz="2400" dirty="0"/>
          </a:p>
          <a:p>
            <a:endParaRPr lang="en-US" sz="2400" dirty="0"/>
          </a:p>
          <a:p>
            <a:r>
              <a:rPr lang="en-US" sz="2400" dirty="0"/>
              <a:t>To get each species’ % of mass, take the individual amount of mass divided by the total amount of mass.  </a:t>
            </a:r>
          </a:p>
        </p:txBody>
      </p:sp>
      <p:sp>
        <p:nvSpPr>
          <p:cNvPr id="5" name="TextBox 4">
            <a:extLst>
              <a:ext uri="{FF2B5EF4-FFF2-40B4-BE49-F238E27FC236}">
                <a16:creationId xmlns:a16="http://schemas.microsoft.com/office/drawing/2014/main" id="{48293846-D9D0-D264-E32E-11B2E7F72BB0}"/>
              </a:ext>
            </a:extLst>
          </p:cNvPr>
          <p:cNvSpPr txBox="1"/>
          <p:nvPr/>
        </p:nvSpPr>
        <p:spPr>
          <a:xfrm>
            <a:off x="368303" y="3201016"/>
            <a:ext cx="7588594" cy="400110"/>
          </a:xfrm>
          <a:prstGeom prst="rect">
            <a:avLst/>
          </a:prstGeom>
          <a:noFill/>
        </p:spPr>
        <p:txBody>
          <a:bodyPr wrap="square" rtlCol="0">
            <a:spAutoFit/>
          </a:bodyPr>
          <a:lstStyle/>
          <a:p>
            <a:r>
              <a:rPr lang="en-US" sz="2000" dirty="0">
                <a:solidFill>
                  <a:schemeClr val="accent2"/>
                </a:solidFill>
                <a:latin typeface="Segoe Print" panose="02000600000000000000" pitchFamily="2" charset="0"/>
              </a:rPr>
              <a:t>2 field voles found * 40 g average mass per vole = 80 g</a:t>
            </a:r>
          </a:p>
        </p:txBody>
      </p:sp>
      <p:sp>
        <p:nvSpPr>
          <p:cNvPr id="7" name="TextBox 6">
            <a:extLst>
              <a:ext uri="{FF2B5EF4-FFF2-40B4-BE49-F238E27FC236}">
                <a16:creationId xmlns:a16="http://schemas.microsoft.com/office/drawing/2014/main" id="{4CF3E9A8-D2C9-1BF1-C0C8-6905089A2DBF}"/>
              </a:ext>
            </a:extLst>
          </p:cNvPr>
          <p:cNvSpPr txBox="1"/>
          <p:nvPr/>
        </p:nvSpPr>
        <p:spPr>
          <a:xfrm>
            <a:off x="368303" y="4598921"/>
            <a:ext cx="7588594" cy="400110"/>
          </a:xfrm>
          <a:prstGeom prst="rect">
            <a:avLst/>
          </a:prstGeom>
          <a:noFill/>
        </p:spPr>
        <p:txBody>
          <a:bodyPr wrap="square" rtlCol="0">
            <a:spAutoFit/>
          </a:bodyPr>
          <a:lstStyle/>
          <a:p>
            <a:r>
              <a:rPr lang="en-US" sz="2000" dirty="0">
                <a:solidFill>
                  <a:schemeClr val="accent2"/>
                </a:solidFill>
                <a:latin typeface="Segoe Print" panose="02000600000000000000" pitchFamily="2" charset="0"/>
              </a:rPr>
              <a:t>80 g field voles + 220 g water vole + 5 g mouse = 305 g  </a:t>
            </a:r>
          </a:p>
        </p:txBody>
      </p:sp>
      <p:sp>
        <p:nvSpPr>
          <p:cNvPr id="8" name="TextBox 7">
            <a:extLst>
              <a:ext uri="{FF2B5EF4-FFF2-40B4-BE49-F238E27FC236}">
                <a16:creationId xmlns:a16="http://schemas.microsoft.com/office/drawing/2014/main" id="{FF36D064-669A-7AD4-6638-3EF034878F0A}"/>
              </a:ext>
            </a:extLst>
          </p:cNvPr>
          <p:cNvSpPr txBox="1"/>
          <p:nvPr/>
        </p:nvSpPr>
        <p:spPr>
          <a:xfrm>
            <a:off x="394346" y="6063096"/>
            <a:ext cx="8902054" cy="707886"/>
          </a:xfrm>
          <a:prstGeom prst="rect">
            <a:avLst/>
          </a:prstGeom>
          <a:noFill/>
        </p:spPr>
        <p:txBody>
          <a:bodyPr wrap="square" rtlCol="0">
            <a:spAutoFit/>
          </a:bodyPr>
          <a:lstStyle/>
          <a:p>
            <a:r>
              <a:rPr lang="en-US" sz="2000" dirty="0">
                <a:solidFill>
                  <a:schemeClr val="accent2"/>
                </a:solidFill>
                <a:latin typeface="Segoe Print" panose="02000600000000000000" pitchFamily="2" charset="0"/>
              </a:rPr>
              <a:t>80 g field voles / 305 g total diet mass = field voles 26.2% of diet </a:t>
            </a:r>
            <a:br>
              <a:rPr lang="en-US" sz="2000" dirty="0">
                <a:solidFill>
                  <a:schemeClr val="accent2"/>
                </a:solidFill>
                <a:latin typeface="Segoe Print" panose="02000600000000000000" pitchFamily="2" charset="0"/>
              </a:rPr>
            </a:br>
            <a:r>
              <a:rPr lang="en-US" sz="2000" dirty="0">
                <a:solidFill>
                  <a:schemeClr val="accent2"/>
                </a:solidFill>
                <a:latin typeface="Segoe Print" panose="02000600000000000000" pitchFamily="2" charset="0"/>
              </a:rPr>
              <a:t>                                                                       </a:t>
            </a:r>
          </a:p>
        </p:txBody>
      </p:sp>
    </p:spTree>
    <p:extLst>
      <p:ext uri="{BB962C8B-B14F-4D97-AF65-F5344CB8AC3E}">
        <p14:creationId xmlns:p14="http://schemas.microsoft.com/office/powerpoint/2010/main" val="3510613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77" name="Group 7176">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178" name="Straight Connector 7177">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79" name="Straight Connector 7178">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180"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1"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2" name="Isosceles Triangle 7181">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3"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4"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5"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6" name="Isosceles Triangle 7185">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87" name="Isosceles Triangle 7186">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useBgFill="1">
        <p:nvSpPr>
          <p:cNvPr id="7189" name="Rectangle 7188">
            <a:extLst>
              <a:ext uri="{FF2B5EF4-FFF2-40B4-BE49-F238E27FC236}">
                <a16:creationId xmlns:a16="http://schemas.microsoft.com/office/drawing/2014/main" id="{39178BE9-53D8-441A-8691-0ED3B464B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ADE8085-DD0E-E581-41E2-DE14BE638155}"/>
              </a:ext>
            </a:extLst>
          </p:cNvPr>
          <p:cNvSpPr>
            <a:spLocks noGrp="1"/>
          </p:cNvSpPr>
          <p:nvPr>
            <p:ph idx="1"/>
          </p:nvPr>
        </p:nvSpPr>
        <p:spPr>
          <a:xfrm>
            <a:off x="609600" y="913730"/>
            <a:ext cx="6172200" cy="1324424"/>
          </a:xfrm>
        </p:spPr>
        <p:txBody>
          <a:bodyPr>
            <a:normAutofit/>
          </a:bodyPr>
          <a:lstStyle/>
          <a:p>
            <a:pPr marL="0" indent="0" defTabSz="429768">
              <a:spcBef>
                <a:spcPts val="940"/>
              </a:spcBef>
              <a:buNone/>
            </a:pPr>
            <a:r>
              <a:rPr lang="en-US" sz="2632" b="1" dirty="0">
                <a:solidFill>
                  <a:schemeClr val="accent1"/>
                </a:solidFill>
              </a:rPr>
              <a:t>To d</a:t>
            </a:r>
            <a:r>
              <a:rPr lang="en-US" sz="2632" b="1" kern="1200" dirty="0">
                <a:solidFill>
                  <a:schemeClr val="accent1"/>
                </a:solidFill>
                <a:latin typeface="+mn-lt"/>
                <a:ea typeface="+mn-ea"/>
                <a:cs typeface="+mn-cs"/>
              </a:rPr>
              <a:t>etermine maximum sustainable yield:</a:t>
            </a:r>
            <a:endParaRPr lang="en-US" sz="2800" b="1" dirty="0">
              <a:solidFill>
                <a:schemeClr val="accent1"/>
              </a:solidFill>
            </a:endParaRPr>
          </a:p>
        </p:txBody>
      </p:sp>
      <p:sp>
        <p:nvSpPr>
          <p:cNvPr id="4" name="TextBox 3">
            <a:extLst>
              <a:ext uri="{FF2B5EF4-FFF2-40B4-BE49-F238E27FC236}">
                <a16:creationId xmlns:a16="http://schemas.microsoft.com/office/drawing/2014/main" id="{1673AE82-6355-898A-A8D3-F0A11EB9DDB8}"/>
              </a:ext>
            </a:extLst>
          </p:cNvPr>
          <p:cNvSpPr txBox="1"/>
          <p:nvPr/>
        </p:nvSpPr>
        <p:spPr>
          <a:xfrm>
            <a:off x="679719" y="2075689"/>
            <a:ext cx="5616830" cy="1580048"/>
          </a:xfrm>
          <a:prstGeom prst="rect">
            <a:avLst/>
          </a:prstGeom>
          <a:noFill/>
        </p:spPr>
        <p:txBody>
          <a:bodyPr wrap="square" rtlCol="0">
            <a:spAutoFit/>
          </a:bodyPr>
          <a:lstStyle/>
          <a:p>
            <a:pPr defTabSz="429768">
              <a:spcAft>
                <a:spcPts val="600"/>
              </a:spcAft>
            </a:pPr>
            <a:r>
              <a:rPr lang="en-US" sz="2256" kern="1200" dirty="0">
                <a:solidFill>
                  <a:schemeClr val="tx1"/>
                </a:solidFill>
                <a:latin typeface="+mn-lt"/>
                <a:ea typeface="+mn-ea"/>
                <a:cs typeface="+mn-cs"/>
              </a:rPr>
              <a:t>multiply the number of individuals per pellet by number of pellets per day and days per year.</a:t>
            </a:r>
          </a:p>
          <a:p>
            <a:pPr>
              <a:spcAft>
                <a:spcPts val="600"/>
              </a:spcAft>
            </a:pPr>
            <a:endParaRPr lang="en-US" sz="2400" dirty="0"/>
          </a:p>
        </p:txBody>
      </p:sp>
      <p:sp>
        <p:nvSpPr>
          <p:cNvPr id="9" name="TextBox 8">
            <a:extLst>
              <a:ext uri="{FF2B5EF4-FFF2-40B4-BE49-F238E27FC236}">
                <a16:creationId xmlns:a16="http://schemas.microsoft.com/office/drawing/2014/main" id="{D0210057-FDA2-4F5F-E41B-EE58E0EE0764}"/>
              </a:ext>
            </a:extLst>
          </p:cNvPr>
          <p:cNvSpPr txBox="1"/>
          <p:nvPr/>
        </p:nvSpPr>
        <p:spPr>
          <a:xfrm>
            <a:off x="609849" y="3483509"/>
            <a:ext cx="6707803" cy="2155077"/>
          </a:xfrm>
          <a:prstGeom prst="rect">
            <a:avLst/>
          </a:prstGeom>
          <a:noFill/>
        </p:spPr>
        <p:txBody>
          <a:bodyPr wrap="square" rtlCol="0">
            <a:spAutoFit/>
          </a:bodyPr>
          <a:lstStyle/>
          <a:p>
            <a:pPr defTabSz="429768">
              <a:spcAft>
                <a:spcPts val="600"/>
              </a:spcAft>
            </a:pPr>
            <a:r>
              <a:rPr lang="en-US" sz="1880" kern="1200" dirty="0">
                <a:solidFill>
                  <a:schemeClr val="accent2"/>
                </a:solidFill>
                <a:latin typeface="Segoe Print" panose="02000600000000000000" pitchFamily="2" charset="0"/>
                <a:ea typeface="+mn-ea"/>
                <a:cs typeface="+mn-cs"/>
              </a:rPr>
              <a:t>e.g. if there are 2 field voles in your pellet</a:t>
            </a:r>
          </a:p>
          <a:p>
            <a:pPr defTabSz="429768">
              <a:spcAft>
                <a:spcPts val="600"/>
              </a:spcAft>
            </a:pPr>
            <a:endParaRPr lang="en-US" sz="1880" kern="1200" dirty="0">
              <a:solidFill>
                <a:schemeClr val="accent2"/>
              </a:solidFill>
              <a:latin typeface="Segoe Print" panose="02000600000000000000" pitchFamily="2" charset="0"/>
              <a:ea typeface="+mn-ea"/>
              <a:cs typeface="+mn-cs"/>
            </a:endParaRPr>
          </a:p>
          <a:p>
            <a:pPr defTabSz="429768">
              <a:spcAft>
                <a:spcPts val="600"/>
              </a:spcAft>
            </a:pPr>
            <a:r>
              <a:rPr lang="en-US" sz="1880" kern="1200" dirty="0">
                <a:solidFill>
                  <a:schemeClr val="accent2"/>
                </a:solidFill>
                <a:latin typeface="Segoe Print" panose="02000600000000000000" pitchFamily="2" charset="0"/>
                <a:ea typeface="+mn-ea"/>
                <a:cs typeface="+mn-cs"/>
              </a:rPr>
              <a:t>MSY= 2 voles/pellet * 2 pellets/day * 365 day/year</a:t>
            </a:r>
          </a:p>
          <a:p>
            <a:pPr defTabSz="429768">
              <a:spcAft>
                <a:spcPts val="600"/>
              </a:spcAft>
            </a:pPr>
            <a:r>
              <a:rPr lang="en-US" sz="1880" kern="1200" dirty="0">
                <a:solidFill>
                  <a:schemeClr val="accent2"/>
                </a:solidFill>
                <a:latin typeface="Segoe Print" panose="02000600000000000000" pitchFamily="2" charset="0"/>
                <a:ea typeface="+mn-ea"/>
                <a:cs typeface="+mn-cs"/>
              </a:rPr>
              <a:t>     = 1460 voles/year</a:t>
            </a:r>
          </a:p>
          <a:p>
            <a:pPr defTabSz="429768">
              <a:spcAft>
                <a:spcPts val="600"/>
              </a:spcAft>
            </a:pPr>
            <a:endParaRPr lang="en-US" sz="1692" kern="1200" dirty="0">
              <a:solidFill>
                <a:schemeClr val="accent2"/>
              </a:solidFill>
              <a:latin typeface="Segoe Print" panose="02000600000000000000" pitchFamily="2" charset="0"/>
              <a:ea typeface="+mn-ea"/>
              <a:cs typeface="+mn-cs"/>
            </a:endParaRPr>
          </a:p>
          <a:p>
            <a:pPr defTabSz="429768">
              <a:spcAft>
                <a:spcPts val="600"/>
              </a:spcAft>
            </a:pPr>
            <a:r>
              <a:rPr lang="en-US" sz="1692" kern="1200" dirty="0">
                <a:solidFill>
                  <a:schemeClr val="accent2"/>
                </a:solidFill>
                <a:latin typeface="Segoe Print" panose="02000600000000000000" pitchFamily="2" charset="0"/>
                <a:ea typeface="+mn-ea"/>
                <a:cs typeface="+mn-cs"/>
              </a:rPr>
              <a:t> </a:t>
            </a:r>
            <a:endParaRPr lang="en-US" dirty="0">
              <a:solidFill>
                <a:schemeClr val="accent2"/>
              </a:solidFill>
              <a:latin typeface="Segoe Print" panose="02000600000000000000" pitchFamily="2" charset="0"/>
            </a:endParaRPr>
          </a:p>
        </p:txBody>
      </p:sp>
      <p:pic>
        <p:nvPicPr>
          <p:cNvPr id="7172" name="Picture 4" descr="Ecology: Organisms and Their Environments - Maximum Sustainable Yield (MSY)  | Shmoop">
            <a:extLst>
              <a:ext uri="{FF2B5EF4-FFF2-40B4-BE49-F238E27FC236}">
                <a16:creationId xmlns:a16="http://schemas.microsoft.com/office/drawing/2014/main" id="{0EE8784A-0DAC-89E8-5D0F-F08CB5145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156" y="913731"/>
            <a:ext cx="4386377" cy="4357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008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CDD3E90C-0250-48AC-8D7F-E65F81311D82}"/>
              </a:ext>
            </a:extLst>
          </p:cNvPr>
          <p:cNvGraphicFramePr>
            <a:graphicFrameLocks noGrp="1"/>
          </p:cNvGraphicFramePr>
          <p:nvPr>
            <p:ph idx="1"/>
            <p:extLst>
              <p:ext uri="{D42A27DB-BD31-4B8C-83A1-F6EECF244321}">
                <p14:modId xmlns:p14="http://schemas.microsoft.com/office/powerpoint/2010/main" val="1444851436"/>
              </p:ext>
            </p:extLst>
          </p:nvPr>
        </p:nvGraphicFramePr>
        <p:xfrm>
          <a:off x="512957" y="0"/>
          <a:ext cx="5364112"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261A3B3E-C1AD-4531-9717-DC3542DE3007}"/>
              </a:ext>
            </a:extLst>
          </p:cNvPr>
          <p:cNvSpPr txBox="1"/>
          <p:nvPr/>
        </p:nvSpPr>
        <p:spPr>
          <a:xfrm>
            <a:off x="6724325" y="1827566"/>
            <a:ext cx="2751845" cy="540469"/>
          </a:xfrm>
          <a:prstGeom prst="rect">
            <a:avLst/>
          </a:prstGeom>
          <a:noFill/>
        </p:spPr>
        <p:txBody>
          <a:bodyPr wrap="square" rtlCol="0">
            <a:spAutoFit/>
          </a:bodyPr>
          <a:lstStyle/>
          <a:p>
            <a:pPr marL="0" marR="0" lvl="0" indent="0" algn="l" defTabSz="201687" rtl="0" eaLnBrk="1" fontAlgn="auto" latinLnBrk="0" hangingPunct="1">
              <a:lnSpc>
                <a:spcPct val="100000"/>
              </a:lnSpc>
              <a:spcBef>
                <a:spcPts val="0"/>
              </a:spcBef>
              <a:spcAft>
                <a:spcPts val="0"/>
              </a:spcAft>
              <a:buClrTx/>
              <a:buSzTx/>
              <a:buFontTx/>
              <a:buNone/>
              <a:tabLst/>
              <a:defRPr/>
            </a:pPr>
            <a:r>
              <a:rPr kumimoji="0" lang="en-US" sz="2912" b="1" i="0" u="none" strike="noStrike" kern="1200" cap="none" spc="0" normalizeH="0" baseline="0" noProof="0" dirty="0">
                <a:ln>
                  <a:noFill/>
                </a:ln>
                <a:solidFill>
                  <a:prstClr val="black"/>
                </a:solidFill>
                <a:effectLst/>
                <a:uLnTx/>
                <a:uFillTx/>
                <a:latin typeface="Trebuchet MS" panose="020B0603020202020204"/>
                <a:ea typeface="+mn-ea"/>
                <a:cs typeface="+mn-cs"/>
              </a:rPr>
              <a:t>You are here!</a:t>
            </a:r>
          </a:p>
        </p:txBody>
      </p:sp>
      <p:cxnSp>
        <p:nvCxnSpPr>
          <p:cNvPr id="13" name="Straight Arrow Connector 12">
            <a:extLst>
              <a:ext uri="{FF2B5EF4-FFF2-40B4-BE49-F238E27FC236}">
                <a16:creationId xmlns:a16="http://schemas.microsoft.com/office/drawing/2014/main" id="{F9FEF146-09B4-48F7-95C5-B387207B26AD}"/>
              </a:ext>
            </a:extLst>
          </p:cNvPr>
          <p:cNvCxnSpPr>
            <a:cxnSpLocks/>
          </p:cNvCxnSpPr>
          <p:nvPr/>
        </p:nvCxnSpPr>
        <p:spPr>
          <a:xfrm flipH="1">
            <a:off x="5661197" y="2328282"/>
            <a:ext cx="939628" cy="356303"/>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pic>
        <p:nvPicPr>
          <p:cNvPr id="3" name="Picture 2" descr="Locator flag on a city map">
            <a:extLst>
              <a:ext uri="{FF2B5EF4-FFF2-40B4-BE49-F238E27FC236}">
                <a16:creationId xmlns:a16="http://schemas.microsoft.com/office/drawing/2014/main" id="{8449F039-F0AA-4956-8A1A-78FBFEF39E04}"/>
              </a:ext>
            </a:extLst>
          </p:cNvPr>
          <p:cNvPicPr>
            <a:picLocks noChangeAspect="1"/>
          </p:cNvPicPr>
          <p:nvPr/>
        </p:nvPicPr>
        <p:blipFill>
          <a:blip r:embed="rId8"/>
          <a:stretch>
            <a:fillRect/>
          </a:stretch>
        </p:blipFill>
        <p:spPr>
          <a:xfrm>
            <a:off x="6359814" y="2890637"/>
            <a:ext cx="3116356" cy="2077571"/>
          </a:xfrm>
          <a:prstGeom prst="rect">
            <a:avLst/>
          </a:prstGeom>
        </p:spPr>
      </p:pic>
    </p:spTree>
    <p:extLst>
      <p:ext uri="{BB962C8B-B14F-4D97-AF65-F5344CB8AC3E}">
        <p14:creationId xmlns:p14="http://schemas.microsoft.com/office/powerpoint/2010/main" val="3545325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A81A-F3F0-8050-7903-46D455373807}"/>
              </a:ext>
            </a:extLst>
          </p:cNvPr>
          <p:cNvSpPr>
            <a:spLocks noGrp="1"/>
          </p:cNvSpPr>
          <p:nvPr>
            <p:ph type="title"/>
          </p:nvPr>
        </p:nvSpPr>
        <p:spPr>
          <a:xfrm>
            <a:off x="304800" y="251036"/>
            <a:ext cx="10772775" cy="815764"/>
          </a:xfrm>
        </p:spPr>
        <p:txBody>
          <a:bodyPr>
            <a:normAutofit fontScale="90000"/>
          </a:bodyPr>
          <a:lstStyle/>
          <a:p>
            <a:r>
              <a:rPr lang="en-US" sz="4800" dirty="0"/>
              <a:t>Part II: Small mammal life table</a:t>
            </a:r>
          </a:p>
        </p:txBody>
      </p:sp>
      <p:sp>
        <p:nvSpPr>
          <p:cNvPr id="3" name="Content Placeholder 2">
            <a:extLst>
              <a:ext uri="{FF2B5EF4-FFF2-40B4-BE49-F238E27FC236}">
                <a16:creationId xmlns:a16="http://schemas.microsoft.com/office/drawing/2014/main" id="{AADE8085-DD0E-E581-41E2-DE14BE638155}"/>
              </a:ext>
            </a:extLst>
          </p:cNvPr>
          <p:cNvSpPr>
            <a:spLocks noGrp="1"/>
          </p:cNvSpPr>
          <p:nvPr>
            <p:ph idx="1"/>
          </p:nvPr>
        </p:nvSpPr>
        <p:spPr>
          <a:xfrm>
            <a:off x="346964" y="1219200"/>
            <a:ext cx="6809232" cy="3766185"/>
          </a:xfrm>
        </p:spPr>
        <p:txBody>
          <a:bodyPr>
            <a:normAutofit/>
          </a:bodyPr>
          <a:lstStyle/>
          <a:p>
            <a:pPr>
              <a:buFont typeface="Wingdings" panose="05000000000000000000" pitchFamily="2" charset="2"/>
              <a:buChar char="q"/>
            </a:pPr>
            <a:r>
              <a:rPr lang="en-US" sz="2400" dirty="0"/>
              <a:t>Complete life table and determine survivorship curve from mortality rates</a:t>
            </a:r>
          </a:p>
          <a:p>
            <a:pPr>
              <a:buFont typeface="Wingdings" panose="05000000000000000000" pitchFamily="2" charset="2"/>
              <a:buChar char="q"/>
            </a:pPr>
            <a:r>
              <a:rPr lang="en-US" sz="2400" dirty="0"/>
              <a:t>To find the number of offspring in table 9-3 (page 116) divide current population (survivors) by two (estimated number of females) and multiply that by the number of offspring expected to be produced. </a:t>
            </a:r>
          </a:p>
          <a:p>
            <a:pPr>
              <a:buFont typeface="Arial" panose="020B0604020202020204" pitchFamily="34" charset="0"/>
              <a:buChar char="•"/>
            </a:pPr>
            <a:endParaRPr lang="en-US" sz="2400" dirty="0"/>
          </a:p>
          <a:p>
            <a:pPr marL="4572" lvl="1" indent="0">
              <a:buNone/>
            </a:pPr>
            <a:endParaRPr lang="en-US" sz="2400" dirty="0"/>
          </a:p>
          <a:p>
            <a:pPr>
              <a:buFont typeface="Arial" panose="020B0604020202020204" pitchFamily="34" charset="0"/>
              <a:buChar char="•"/>
            </a:pPr>
            <a:endParaRPr lang="en-US" sz="2400" dirty="0"/>
          </a:p>
          <a:p>
            <a:endParaRPr lang="en-US" sz="2400" dirty="0"/>
          </a:p>
        </p:txBody>
      </p:sp>
      <p:sp>
        <p:nvSpPr>
          <p:cNvPr id="5" name="TextBox 4">
            <a:extLst>
              <a:ext uri="{FF2B5EF4-FFF2-40B4-BE49-F238E27FC236}">
                <a16:creationId xmlns:a16="http://schemas.microsoft.com/office/drawing/2014/main" id="{987EDBFD-918B-2D7A-D21C-A5AFB424D1E1}"/>
              </a:ext>
            </a:extLst>
          </p:cNvPr>
          <p:cNvSpPr txBox="1"/>
          <p:nvPr/>
        </p:nvSpPr>
        <p:spPr>
          <a:xfrm>
            <a:off x="574548" y="4267200"/>
            <a:ext cx="6781800" cy="2923877"/>
          </a:xfrm>
          <a:prstGeom prst="rect">
            <a:avLst/>
          </a:prstGeom>
          <a:noFill/>
        </p:spPr>
        <p:txBody>
          <a:bodyPr wrap="square" rtlCol="0">
            <a:spAutoFit/>
          </a:bodyPr>
          <a:lstStyle/>
          <a:p>
            <a:r>
              <a:rPr lang="en-US" sz="2400" dirty="0" err="1">
                <a:solidFill>
                  <a:schemeClr val="accent2"/>
                </a:solidFill>
                <a:latin typeface="Segoe Print" panose="02000600000000000000" pitchFamily="2" charset="0"/>
              </a:rPr>
              <a:t>eg</a:t>
            </a:r>
            <a:r>
              <a:rPr lang="en-US" sz="2400" dirty="0">
                <a:solidFill>
                  <a:schemeClr val="accent2"/>
                </a:solidFill>
                <a:latin typeface="Segoe Print" panose="02000600000000000000" pitchFamily="2" charset="0"/>
              </a:rPr>
              <a:t> survivors = 375 and # of offspring = 4 per litter and 2 litters per year</a:t>
            </a:r>
          </a:p>
          <a:p>
            <a:endParaRPr lang="en-US" sz="2400" dirty="0">
              <a:solidFill>
                <a:schemeClr val="accent2"/>
              </a:solidFill>
              <a:latin typeface="Segoe Print" panose="02000600000000000000" pitchFamily="2" charset="0"/>
            </a:endParaRPr>
          </a:p>
          <a:p>
            <a:r>
              <a:rPr lang="en-US" sz="2400" dirty="0">
                <a:solidFill>
                  <a:schemeClr val="accent2"/>
                </a:solidFill>
                <a:latin typeface="Segoe Print" panose="02000600000000000000" pitchFamily="2" charset="0"/>
              </a:rPr>
              <a:t>375 /2 = 187.5 females</a:t>
            </a:r>
          </a:p>
          <a:p>
            <a:r>
              <a:rPr lang="en-US" sz="2400" dirty="0">
                <a:solidFill>
                  <a:schemeClr val="accent2"/>
                </a:solidFill>
                <a:latin typeface="Segoe Print" panose="02000600000000000000" pitchFamily="2" charset="0"/>
              </a:rPr>
              <a:t>187.5 * 4*2 = 1500 offspring produced by cohort</a:t>
            </a:r>
          </a:p>
          <a:p>
            <a:endParaRPr lang="en-US" sz="2000" dirty="0">
              <a:solidFill>
                <a:schemeClr val="accent2"/>
              </a:solidFill>
              <a:latin typeface="Segoe Print" panose="02000600000000000000" pitchFamily="2" charset="0"/>
            </a:endParaRPr>
          </a:p>
          <a:p>
            <a:r>
              <a:rPr lang="en-US" sz="2000" dirty="0">
                <a:solidFill>
                  <a:schemeClr val="accent2"/>
                </a:solidFill>
                <a:latin typeface="Segoe Print" panose="02000600000000000000" pitchFamily="2" charset="0"/>
              </a:rPr>
              <a:t> </a:t>
            </a:r>
          </a:p>
        </p:txBody>
      </p:sp>
      <p:pic>
        <p:nvPicPr>
          <p:cNvPr id="4098" name="Picture 2">
            <a:extLst>
              <a:ext uri="{FF2B5EF4-FFF2-40B4-BE49-F238E27FC236}">
                <a16:creationId xmlns:a16="http://schemas.microsoft.com/office/drawing/2014/main" id="{A1D4C3A6-4CAB-E405-5D7C-8E6EEAEA61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500" y="1604357"/>
            <a:ext cx="4608068" cy="3649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869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41400" y="643467"/>
            <a:ext cx="8408193" cy="744836"/>
          </a:xfrm>
        </p:spPr>
        <p:txBody>
          <a:bodyPr vert="horz" lIns="91440" tIns="45720" rIns="91440" bIns="45720" rtlCol="0" anchor="ctr">
            <a:normAutofit/>
          </a:bodyPr>
          <a:lstStyle/>
          <a:p>
            <a:pPr>
              <a:lnSpc>
                <a:spcPct val="90000"/>
              </a:lnSpc>
            </a:pPr>
            <a:r>
              <a:rPr lang="en-US" sz="2800" dirty="0">
                <a:solidFill>
                  <a:schemeClr val="bg1"/>
                </a:solidFill>
              </a:rPr>
              <a:t>How does energy transfer within an ecosystem?</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6564" y="1231900"/>
            <a:ext cx="5858932" cy="43941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2180639D-C3E3-87F6-C2DE-10F227D08011}"/>
              </a:ext>
            </a:extLst>
          </p:cNvPr>
          <p:cNvPicPr>
            <a:picLocks noChangeAspect="1"/>
          </p:cNvPicPr>
          <p:nvPr/>
        </p:nvPicPr>
        <p:blipFill>
          <a:blip r:embed="rId4"/>
          <a:stretch>
            <a:fillRect/>
          </a:stretch>
        </p:blipFill>
        <p:spPr>
          <a:xfrm>
            <a:off x="6520648" y="346061"/>
            <a:ext cx="5483781" cy="6165877"/>
          </a:xfrm>
          <a:prstGeom prst="rect">
            <a:avLst/>
          </a:prstGeom>
        </p:spPr>
      </p:pic>
    </p:spTree>
    <p:extLst>
      <p:ext uri="{BB962C8B-B14F-4D97-AF65-F5344CB8AC3E}">
        <p14:creationId xmlns:p14="http://schemas.microsoft.com/office/powerpoint/2010/main" val="766826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716" y="411063"/>
            <a:ext cx="8596668" cy="1320800"/>
          </a:xfrm>
        </p:spPr>
        <p:txBody>
          <a:bodyPr anchor="t">
            <a:normAutofit/>
          </a:bodyPr>
          <a:lstStyle/>
          <a:p>
            <a:r>
              <a:rPr lang="en-US" dirty="0"/>
              <a:t>Parts 3 and 4:</a:t>
            </a:r>
          </a:p>
        </p:txBody>
      </p:sp>
      <p:sp>
        <p:nvSpPr>
          <p:cNvPr id="3" name="Content Placeholder 2"/>
          <p:cNvSpPr>
            <a:spLocks noGrp="1"/>
          </p:cNvSpPr>
          <p:nvPr>
            <p:ph idx="1"/>
          </p:nvPr>
        </p:nvSpPr>
        <p:spPr>
          <a:xfrm>
            <a:off x="457199" y="1295400"/>
            <a:ext cx="5943599" cy="5334000"/>
          </a:xfrm>
        </p:spPr>
        <p:txBody>
          <a:bodyPr vert="horz" lIns="91440" tIns="45720" rIns="91440" bIns="45720" rtlCol="0">
            <a:normAutofit/>
          </a:bodyPr>
          <a:lstStyle/>
          <a:p>
            <a:pPr>
              <a:lnSpc>
                <a:spcPct val="90000"/>
              </a:lnSpc>
            </a:pPr>
            <a:r>
              <a:rPr lang="en-US" sz="2400" dirty="0"/>
              <a:t>Information on the small mammals and owls is at </a:t>
            </a:r>
            <a:r>
              <a:rPr lang="en-US" sz="2400" dirty="0">
                <a:hlinkClick r:id="rId3"/>
              </a:rPr>
              <a:t>http://eol.org/</a:t>
            </a:r>
            <a:r>
              <a:rPr lang="en-US" sz="2400" dirty="0"/>
              <a:t> or provided in a table on your tray</a:t>
            </a:r>
            <a:endParaRPr lang="en-US" sz="2400" dirty="0">
              <a:cs typeface="Calibri"/>
            </a:endParaRPr>
          </a:p>
          <a:p>
            <a:pPr>
              <a:lnSpc>
                <a:spcPct val="90000"/>
              </a:lnSpc>
            </a:pPr>
            <a:r>
              <a:rPr lang="en-US" sz="2400" dirty="0"/>
              <a:t>For more about our case study check out </a:t>
            </a:r>
            <a:r>
              <a:rPr lang="en-US" sz="2400" dirty="0">
                <a:hlinkClick r:id="rId4"/>
              </a:rPr>
              <a:t>Timber Wars </a:t>
            </a:r>
            <a:r>
              <a:rPr lang="en-US" sz="2400" dirty="0"/>
              <a:t>by Oregon Public Broadcast</a:t>
            </a:r>
          </a:p>
          <a:p>
            <a:pPr>
              <a:lnSpc>
                <a:spcPct val="90000"/>
              </a:lnSpc>
            </a:pPr>
            <a:r>
              <a:rPr lang="en-US" sz="2400" dirty="0"/>
              <a:t>Also, there is lots of the spotted owl information is in your prelab article</a:t>
            </a:r>
          </a:p>
          <a:p>
            <a:pPr>
              <a:lnSpc>
                <a:spcPct val="90000"/>
              </a:lnSpc>
            </a:pPr>
            <a:r>
              <a:rPr lang="en-US" sz="2400" dirty="0"/>
              <a:t>Calculate area on the map using the grid</a:t>
            </a:r>
          </a:p>
          <a:p>
            <a:pPr>
              <a:lnSpc>
                <a:spcPct val="90000"/>
              </a:lnSpc>
            </a:pPr>
            <a:endParaRPr lang="en-US" sz="2400" dirty="0"/>
          </a:p>
        </p:txBody>
      </p:sp>
      <p:pic>
        <p:nvPicPr>
          <p:cNvPr id="7" name="Picture 6">
            <a:extLst>
              <a:ext uri="{FF2B5EF4-FFF2-40B4-BE49-F238E27FC236}">
                <a16:creationId xmlns:a16="http://schemas.microsoft.com/office/drawing/2014/main" id="{A91AC21E-360F-7D4C-A363-E221633DE9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0799" y="1066801"/>
            <a:ext cx="5514357" cy="1530232"/>
          </a:xfrm>
          <a:prstGeom prst="rect">
            <a:avLst/>
          </a:prstGeom>
        </p:spPr>
      </p:pic>
      <p:pic>
        <p:nvPicPr>
          <p:cNvPr id="4" name="Picture 3">
            <a:extLst>
              <a:ext uri="{FF2B5EF4-FFF2-40B4-BE49-F238E27FC236}">
                <a16:creationId xmlns:a16="http://schemas.microsoft.com/office/drawing/2014/main" id="{8423757F-CA63-80CA-80C8-CC31B0BD96CB}"/>
              </a:ext>
            </a:extLst>
          </p:cNvPr>
          <p:cNvPicPr>
            <a:picLocks noChangeAspect="1"/>
          </p:cNvPicPr>
          <p:nvPr/>
        </p:nvPicPr>
        <p:blipFill>
          <a:blip r:embed="rId6"/>
          <a:stretch>
            <a:fillRect/>
          </a:stretch>
        </p:blipFill>
        <p:spPr>
          <a:xfrm>
            <a:off x="7653586" y="3048000"/>
            <a:ext cx="3165595" cy="1781175"/>
          </a:xfrm>
          <a:prstGeom prst="rect">
            <a:avLst/>
          </a:prstGeom>
        </p:spPr>
      </p:pic>
    </p:spTree>
    <p:extLst>
      <p:ext uri="{BB962C8B-B14F-4D97-AF65-F5344CB8AC3E}">
        <p14:creationId xmlns:p14="http://schemas.microsoft.com/office/powerpoint/2010/main" val="366999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6237"/>
            <a:ext cx="8596668" cy="834363"/>
          </a:xfrm>
        </p:spPr>
        <p:txBody>
          <a:bodyPr>
            <a:normAutofit/>
          </a:bodyPr>
          <a:lstStyle/>
          <a:p>
            <a:r>
              <a:rPr lang="en-US" dirty="0"/>
              <a:t>Today’s Tips and Tricks:</a:t>
            </a:r>
          </a:p>
        </p:txBody>
      </p:sp>
      <p:sp>
        <p:nvSpPr>
          <p:cNvPr id="3" name="Content Placeholder 2"/>
          <p:cNvSpPr>
            <a:spLocks noGrp="1"/>
          </p:cNvSpPr>
          <p:nvPr>
            <p:ph idx="1"/>
          </p:nvPr>
        </p:nvSpPr>
        <p:spPr>
          <a:xfrm>
            <a:off x="457200" y="990600"/>
            <a:ext cx="8816802" cy="5638800"/>
          </a:xfrm>
        </p:spPr>
        <p:txBody>
          <a:bodyPr>
            <a:normAutofit fontScale="92500"/>
          </a:bodyPr>
          <a:lstStyle/>
          <a:p>
            <a:r>
              <a:rPr lang="en-US" sz="2400" dirty="0"/>
              <a:t>Working with owl pellets:</a:t>
            </a:r>
          </a:p>
          <a:p>
            <a:pPr lvl="1"/>
            <a:r>
              <a:rPr lang="en-US" sz="2000" dirty="0"/>
              <a:t>Each table gets one pellet. Break the owl pellet up and have each person work on part of the pellet to speed things up.</a:t>
            </a:r>
          </a:p>
          <a:p>
            <a:pPr lvl="1"/>
            <a:r>
              <a:rPr lang="en-US" sz="2000" dirty="0"/>
              <a:t>Bones are friable and easily broken so be careful</a:t>
            </a:r>
          </a:p>
          <a:p>
            <a:r>
              <a:rPr lang="en-US" sz="2400" dirty="0"/>
              <a:t>Information on the small mammals and owls is at </a:t>
            </a:r>
            <a:r>
              <a:rPr lang="en-US" sz="2400" dirty="0">
                <a:solidFill>
                  <a:schemeClr val="accent2"/>
                </a:solidFill>
                <a:hlinkClick r:id="rId3">
                  <a:extLst>
                    <a:ext uri="{A12FA001-AC4F-418D-AE19-62706E023703}">
                      <ahyp:hlinkClr xmlns:ahyp="http://schemas.microsoft.com/office/drawing/2018/hyperlinkcolor" val="tx"/>
                    </a:ext>
                  </a:extLst>
                </a:hlinkClick>
              </a:rPr>
              <a:t>http://eol.org/</a:t>
            </a:r>
            <a:r>
              <a:rPr lang="en-US" sz="2400" dirty="0"/>
              <a:t> or provided in a table on your tray to ID prey species</a:t>
            </a:r>
          </a:p>
          <a:p>
            <a:pPr lvl="1"/>
            <a:r>
              <a:rPr lang="en-US" sz="2000" dirty="0"/>
              <a:t>Like in other labs, don’t spend too much time worrying about the exact species, an estimate is fine (mole, vole, mouse etc.)</a:t>
            </a:r>
          </a:p>
          <a:p>
            <a:pPr lvl="1"/>
            <a:r>
              <a:rPr lang="en-US" sz="2000" dirty="0"/>
              <a:t>use % of diet to determine:</a:t>
            </a:r>
          </a:p>
          <a:p>
            <a:pPr lvl="2"/>
            <a:r>
              <a:rPr lang="en-US" sz="1800" dirty="0"/>
              <a:t>maximum sustainable yield</a:t>
            </a:r>
          </a:p>
          <a:p>
            <a:pPr lvl="2"/>
            <a:r>
              <a:rPr lang="en-US" sz="1800" dirty="0"/>
              <a:t>growth rate/type </a:t>
            </a:r>
          </a:p>
          <a:p>
            <a:pPr lvl="2"/>
            <a:r>
              <a:rPr lang="en-US" sz="1800" dirty="0"/>
              <a:t>prey density</a:t>
            </a:r>
          </a:p>
          <a:p>
            <a:pPr lvl="2"/>
            <a:r>
              <a:rPr lang="en-US" sz="1800" dirty="0"/>
              <a:t>owl territory size</a:t>
            </a:r>
          </a:p>
          <a:p>
            <a:r>
              <a:rPr lang="en-US" sz="2400" dirty="0"/>
              <a:t>Calculate area on the map using the grid – look at all 3 maps</a:t>
            </a:r>
          </a:p>
        </p:txBody>
      </p:sp>
      <p:pic>
        <p:nvPicPr>
          <p:cNvPr id="4" name="Graphic 3" descr="Owl">
            <a:extLst>
              <a:ext uri="{FF2B5EF4-FFF2-40B4-BE49-F238E27FC236}">
                <a16:creationId xmlns:a16="http://schemas.microsoft.com/office/drawing/2014/main" id="{B53A9A65-D7AB-B19C-BD8C-25418B0469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77200" y="3483864"/>
            <a:ext cx="3145536" cy="3145536"/>
          </a:xfrm>
          <a:prstGeom prst="rect">
            <a:avLst/>
          </a:prstGeom>
        </p:spPr>
      </p:pic>
    </p:spTree>
    <p:extLst>
      <p:ext uri="{BB962C8B-B14F-4D97-AF65-F5344CB8AC3E}">
        <p14:creationId xmlns:p14="http://schemas.microsoft.com/office/powerpoint/2010/main" val="345014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dirty="0"/>
              <a:t>Clean up</a:t>
            </a:r>
          </a:p>
        </p:txBody>
      </p:sp>
      <p:sp>
        <p:nvSpPr>
          <p:cNvPr id="3" name="Content Placeholder 2"/>
          <p:cNvSpPr>
            <a:spLocks noGrp="1"/>
          </p:cNvSpPr>
          <p:nvPr>
            <p:ph idx="1"/>
          </p:nvPr>
        </p:nvSpPr>
        <p:spPr>
          <a:xfrm>
            <a:off x="5209563" y="1524001"/>
            <a:ext cx="4064439" cy="4517362"/>
          </a:xfrm>
        </p:spPr>
        <p:txBody>
          <a:bodyPr>
            <a:normAutofit/>
          </a:bodyPr>
          <a:lstStyle/>
          <a:p>
            <a:r>
              <a:rPr lang="en-US" sz="2400" dirty="0"/>
              <a:t>Log out of the computer</a:t>
            </a:r>
          </a:p>
          <a:p>
            <a:r>
              <a:rPr lang="en-US" sz="2400" dirty="0"/>
              <a:t>Dispose of your owl pellet bone, detritus, and foil in the garbage.</a:t>
            </a:r>
          </a:p>
          <a:p>
            <a:r>
              <a:rPr lang="en-US" sz="2400" dirty="0"/>
              <a:t>Put all items back in the tray and wipe down the table and microscope as needed.</a:t>
            </a:r>
          </a:p>
          <a:p>
            <a:r>
              <a:rPr lang="en-US" sz="2400" dirty="0"/>
              <a:t>Wash your hands</a:t>
            </a:r>
          </a:p>
        </p:txBody>
      </p:sp>
      <p:pic>
        <p:nvPicPr>
          <p:cNvPr id="38" name="Picture 4" descr="Cat staring at a laptop">
            <a:extLst>
              <a:ext uri="{FF2B5EF4-FFF2-40B4-BE49-F238E27FC236}">
                <a16:creationId xmlns:a16="http://schemas.microsoft.com/office/drawing/2014/main" id="{0C65531A-65F8-3784-4ABF-256B9A1A2599}"/>
              </a:ext>
            </a:extLst>
          </p:cNvPr>
          <p:cNvPicPr>
            <a:picLocks noChangeAspect="1"/>
          </p:cNvPicPr>
          <p:nvPr/>
        </p:nvPicPr>
        <p:blipFill rotWithShape="1">
          <a:blip r:embed="rId2"/>
          <a:srcRect l="43676" r="3813"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3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6318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9562" y="609600"/>
            <a:ext cx="6424440" cy="1320800"/>
          </a:xfrm>
        </p:spPr>
        <p:txBody>
          <a:bodyPr>
            <a:normAutofit/>
          </a:bodyPr>
          <a:lstStyle/>
          <a:p>
            <a:r>
              <a:rPr lang="en-US" dirty="0">
                <a:cs typeface="Times New Roman" panose="02020603050405020304" pitchFamily="18" charset="0"/>
              </a:rPr>
              <a:t>Lab 9: Learning Outcomes</a:t>
            </a:r>
          </a:p>
        </p:txBody>
      </p:sp>
      <p:pic>
        <p:nvPicPr>
          <p:cNvPr id="5" name="Picture 4">
            <a:extLst>
              <a:ext uri="{FF2B5EF4-FFF2-40B4-BE49-F238E27FC236}">
                <a16:creationId xmlns:a16="http://schemas.microsoft.com/office/drawing/2014/main" id="{FFAA32B7-62F4-BFA3-0142-0D326CDB5D83}"/>
              </a:ext>
            </a:extLst>
          </p:cNvPr>
          <p:cNvPicPr>
            <a:picLocks noChangeAspect="1"/>
          </p:cNvPicPr>
          <p:nvPr/>
        </p:nvPicPr>
        <p:blipFill rotWithShape="1">
          <a:blip r:embed="rId2"/>
          <a:srcRect l="63357" t="909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2590800" y="1488613"/>
            <a:ext cx="6934200" cy="4531187"/>
          </a:xfrm>
        </p:spPr>
        <p:txBody>
          <a:bodyPr>
            <a:normAutofit/>
          </a:bodyPr>
          <a:lstStyle/>
          <a:p>
            <a:r>
              <a:rPr lang="en-US" sz="2000" dirty="0">
                <a:cs typeface="Times New Roman" panose="02020603050405020304" pitchFamily="18" charset="0"/>
              </a:rPr>
              <a:t>Use a dichotomous key to identify mammal bones. </a:t>
            </a:r>
          </a:p>
          <a:p>
            <a:r>
              <a:rPr lang="en-US" sz="2000" dirty="0">
                <a:cs typeface="Times New Roman" panose="02020603050405020304" pitchFamily="18" charset="0"/>
              </a:rPr>
              <a:t>Calculate maximum sustainable yield for populations. </a:t>
            </a:r>
          </a:p>
          <a:p>
            <a:r>
              <a:rPr lang="en-US" sz="2000" dirty="0">
                <a:cs typeface="Times New Roman" panose="02020603050405020304" pitchFamily="18" charset="0"/>
              </a:rPr>
              <a:t>Explain relationships between productivity, reproductive rate, population density, and territory size. </a:t>
            </a:r>
          </a:p>
          <a:p>
            <a:r>
              <a:rPr lang="en-US" sz="2000" dirty="0">
                <a:cs typeface="Times New Roman" panose="02020603050405020304" pitchFamily="18" charset="0"/>
              </a:rPr>
              <a:t>Make, defend, and evaluate estimates about behavior, populations, and productivity using valid information and assumptions. </a:t>
            </a:r>
          </a:p>
          <a:p>
            <a:r>
              <a:rPr lang="en-US" sz="2000" dirty="0">
                <a:cs typeface="Times New Roman" panose="02020603050405020304" pitchFamily="18" charset="0"/>
              </a:rPr>
              <a:t>Synthesize information about home range sizes, food web relationships and management to develop a habitat conservation strategy. </a:t>
            </a:r>
          </a:p>
          <a:p>
            <a:endParaRPr lang="en-US" sz="2000" dirty="0"/>
          </a:p>
        </p:txBody>
      </p:sp>
    </p:spTree>
    <p:extLst>
      <p:ext uri="{BB962C8B-B14F-4D97-AF65-F5344CB8AC3E}">
        <p14:creationId xmlns:p14="http://schemas.microsoft.com/office/powerpoint/2010/main" val="3643660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B93761-8183-5541-915C-0CF339CAEE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497" r="2" b="10864"/>
          <a:stretch/>
        </p:blipFill>
        <p:spPr>
          <a:xfrm>
            <a:off x="6368142" y="10550"/>
            <a:ext cx="5823858" cy="3428999"/>
          </a:xfrm>
          <a:prstGeom prst="rect">
            <a:avLst/>
          </a:prstGeom>
        </p:spPr>
      </p:pic>
      <p:pic>
        <p:nvPicPr>
          <p:cNvPr id="7" name="Content Placeholder 6">
            <a:extLst>
              <a:ext uri="{FF2B5EF4-FFF2-40B4-BE49-F238E27FC236}">
                <a16:creationId xmlns:a16="http://schemas.microsoft.com/office/drawing/2014/main" id="{682B529F-5609-9B43-87F4-4F71C8F579AD}"/>
              </a:ext>
            </a:extLst>
          </p:cNvPr>
          <p:cNvPicPr>
            <a:picLocks noChangeAspect="1"/>
          </p:cNvPicPr>
          <p:nvPr/>
        </p:nvPicPr>
        <p:blipFill rotWithShape="1">
          <a:blip r:embed="rId4">
            <a:extLst>
              <a:ext uri="{28A0092B-C50C-407E-A947-70E740481C1C}">
                <a14:useLocalDpi xmlns:a14="http://schemas.microsoft.com/office/drawing/2010/main" val="0"/>
              </a:ext>
            </a:extLst>
          </a:blip>
          <a:srcRect l="16484" r="3" b="3"/>
          <a:stretch/>
        </p:blipFill>
        <p:spPr>
          <a:xfrm>
            <a:off x="6378752" y="3439549"/>
            <a:ext cx="5823860" cy="3434400"/>
          </a:xfrm>
          <a:prstGeom prst="rect">
            <a:avLst/>
          </a:prstGeom>
        </p:spPr>
      </p:pic>
      <p:sp>
        <p:nvSpPr>
          <p:cNvPr id="15" name="Rectangle 14">
            <a:extLst>
              <a:ext uri="{FF2B5EF4-FFF2-40B4-BE49-F238E27FC236}">
                <a16:creationId xmlns:a16="http://schemas.microsoft.com/office/drawing/2014/main" id="{FCFFFAFB-B7BF-664A-A8F9-0E9F4F5B3F68}"/>
              </a:ext>
            </a:extLst>
          </p:cNvPr>
          <p:cNvSpPr/>
          <p:nvPr/>
        </p:nvSpPr>
        <p:spPr>
          <a:xfrm>
            <a:off x="458854" y="0"/>
            <a:ext cx="5919897" cy="68674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182134-7424-1344-909F-AF4C604B4D54}"/>
              </a:ext>
            </a:extLst>
          </p:cNvPr>
          <p:cNvSpPr>
            <a:spLocks noGrp="1"/>
          </p:cNvSpPr>
          <p:nvPr>
            <p:ph type="title"/>
          </p:nvPr>
        </p:nvSpPr>
        <p:spPr>
          <a:xfrm>
            <a:off x="563031" y="232918"/>
            <a:ext cx="5805111" cy="1492132"/>
          </a:xfrm>
        </p:spPr>
        <p:txBody>
          <a:bodyPr vert="horz" lIns="91440" tIns="45720" rIns="91440" bIns="45720" rtlCol="0" anchor="t">
            <a:normAutofit/>
          </a:bodyPr>
          <a:lstStyle/>
          <a:p>
            <a:pPr>
              <a:lnSpc>
                <a:spcPct val="90000"/>
              </a:lnSpc>
            </a:pPr>
            <a:r>
              <a:rPr lang="en-US" sz="3400" dirty="0">
                <a:solidFill>
                  <a:schemeClr val="bg1"/>
                </a:solidFill>
                <a:latin typeface="Times New Roman" panose="02020603050405020304" pitchFamily="18" charset="0"/>
                <a:cs typeface="Times New Roman" panose="02020603050405020304" pitchFamily="18" charset="0"/>
              </a:rPr>
              <a:t>Case Study: The Northern Spotted-Owl</a:t>
            </a:r>
          </a:p>
        </p:txBody>
      </p:sp>
      <p:sp>
        <p:nvSpPr>
          <p:cNvPr id="40" name="Content Placeholder 27">
            <a:extLst>
              <a:ext uri="{FF2B5EF4-FFF2-40B4-BE49-F238E27FC236}">
                <a16:creationId xmlns:a16="http://schemas.microsoft.com/office/drawing/2014/main" id="{CF61A50A-2E2C-4A94-B782-5D43E1A4321F}"/>
              </a:ext>
            </a:extLst>
          </p:cNvPr>
          <p:cNvSpPr>
            <a:spLocks noGrp="1"/>
          </p:cNvSpPr>
          <p:nvPr>
            <p:ph idx="1"/>
          </p:nvPr>
        </p:nvSpPr>
        <p:spPr>
          <a:xfrm>
            <a:off x="458854" y="1725050"/>
            <a:ext cx="5898676" cy="5132950"/>
          </a:xfrm>
        </p:spPr>
        <p:txBody>
          <a:bodyPr>
            <a:normAutofit/>
          </a:bodyPr>
          <a:lstStyle/>
          <a:p>
            <a:r>
              <a:rPr lang="en-US" sz="2400" b="1" dirty="0">
                <a:solidFill>
                  <a:schemeClr val="bg1">
                    <a:lumMod val="95000"/>
                    <a:alpha val="60000"/>
                  </a:schemeClr>
                </a:solidFill>
              </a:rPr>
              <a:t>Life-History:</a:t>
            </a:r>
          </a:p>
          <a:p>
            <a:pPr lvl="1"/>
            <a:r>
              <a:rPr lang="en-US" sz="1800" b="1" dirty="0">
                <a:solidFill>
                  <a:schemeClr val="bg1">
                    <a:lumMod val="95000"/>
                    <a:alpha val="60000"/>
                  </a:schemeClr>
                </a:solidFill>
              </a:rPr>
              <a:t>Nocturnal predators that prey upon small mammals</a:t>
            </a:r>
          </a:p>
          <a:p>
            <a:pPr lvl="1"/>
            <a:r>
              <a:rPr lang="en-US" sz="1800" b="1" dirty="0">
                <a:solidFill>
                  <a:schemeClr val="bg1">
                    <a:lumMod val="95000"/>
                    <a:alpha val="60000"/>
                  </a:schemeClr>
                </a:solidFill>
              </a:rPr>
              <a:t>Individuals often mate for life and 2-3 eggs a year</a:t>
            </a:r>
          </a:p>
          <a:p>
            <a:r>
              <a:rPr lang="en-US" sz="2400" b="1" dirty="0">
                <a:solidFill>
                  <a:schemeClr val="bg1">
                    <a:lumMod val="95000"/>
                    <a:alpha val="60000"/>
                  </a:schemeClr>
                </a:solidFill>
              </a:rPr>
              <a:t>Habitat</a:t>
            </a:r>
          </a:p>
          <a:p>
            <a:pPr lvl="1"/>
            <a:r>
              <a:rPr lang="en-US" sz="1800" b="1" dirty="0">
                <a:solidFill>
                  <a:schemeClr val="bg1">
                    <a:lumMod val="95000"/>
                    <a:alpha val="60000"/>
                  </a:schemeClr>
                </a:solidFill>
              </a:rPr>
              <a:t>Old-growth forests that contain large hollow trees to nest in</a:t>
            </a:r>
          </a:p>
          <a:p>
            <a:r>
              <a:rPr lang="en-US" sz="2400" b="1" dirty="0">
                <a:solidFill>
                  <a:schemeClr val="bg1">
                    <a:lumMod val="95000"/>
                    <a:alpha val="60000"/>
                  </a:schemeClr>
                </a:solidFill>
              </a:rPr>
              <a:t>Historical status and current trends</a:t>
            </a:r>
          </a:p>
          <a:p>
            <a:pPr lvl="1"/>
            <a:r>
              <a:rPr lang="en-US" sz="1800" b="1" dirty="0">
                <a:solidFill>
                  <a:schemeClr val="bg1">
                    <a:lumMod val="95000"/>
                    <a:alpha val="60000"/>
                  </a:schemeClr>
                </a:solidFill>
              </a:rPr>
              <a:t>Their range has largely declined due to habitat loss, encroaching of other owls, more frequent forest fires, and timber</a:t>
            </a:r>
          </a:p>
          <a:p>
            <a:endParaRPr lang="en-US" b="1" dirty="0">
              <a:solidFill>
                <a:schemeClr val="bg1">
                  <a:lumMod val="95000"/>
                  <a:alpha val="60000"/>
                </a:schemeClr>
              </a:solidFill>
            </a:endParaRPr>
          </a:p>
          <a:p>
            <a:pPr lvl="1"/>
            <a:endParaRPr lang="en-US" sz="1800" b="1" dirty="0">
              <a:solidFill>
                <a:schemeClr val="tx1">
                  <a:alpha val="60000"/>
                </a:schemeClr>
              </a:solidFill>
            </a:endParaRPr>
          </a:p>
        </p:txBody>
      </p:sp>
    </p:spTree>
    <p:extLst>
      <p:ext uri="{BB962C8B-B14F-4D97-AF65-F5344CB8AC3E}">
        <p14:creationId xmlns:p14="http://schemas.microsoft.com/office/powerpoint/2010/main" val="2608572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A737-F424-F947-9620-9A7EA651E1EF}"/>
              </a:ext>
            </a:extLst>
          </p:cNvPr>
          <p:cNvSpPr>
            <a:spLocks noGrp="1"/>
          </p:cNvSpPr>
          <p:nvPr>
            <p:ph type="title"/>
          </p:nvPr>
        </p:nvSpPr>
        <p:spPr>
          <a:xfrm>
            <a:off x="451382" y="317338"/>
            <a:ext cx="4550839" cy="2244103"/>
          </a:xfrm>
        </p:spPr>
        <p:txBody>
          <a:bodyPr>
            <a:normAutofit/>
          </a:bodyPr>
          <a:lstStyle/>
          <a:p>
            <a:r>
              <a:rPr lang="en-US" sz="3500" dirty="0">
                <a:cs typeface="Times New Roman" panose="02020603050405020304" pitchFamily="18" charset="0"/>
              </a:rPr>
              <a:t>Old-Growth Forests of the PNW</a:t>
            </a:r>
          </a:p>
        </p:txBody>
      </p:sp>
      <p:sp>
        <p:nvSpPr>
          <p:cNvPr id="3" name="Content Placeholder 2">
            <a:extLst>
              <a:ext uri="{FF2B5EF4-FFF2-40B4-BE49-F238E27FC236}">
                <a16:creationId xmlns:a16="http://schemas.microsoft.com/office/drawing/2014/main" id="{850DF267-AD1A-9747-B3DE-55E3ACC1134A}"/>
              </a:ext>
            </a:extLst>
          </p:cNvPr>
          <p:cNvSpPr>
            <a:spLocks noGrp="1"/>
          </p:cNvSpPr>
          <p:nvPr>
            <p:ph idx="1"/>
          </p:nvPr>
        </p:nvSpPr>
        <p:spPr>
          <a:xfrm>
            <a:off x="451382" y="1828800"/>
            <a:ext cx="5644617" cy="4953000"/>
          </a:xfrm>
        </p:spPr>
        <p:txBody>
          <a:bodyPr>
            <a:normAutofit/>
          </a:bodyPr>
          <a:lstStyle/>
          <a:p>
            <a:pPr>
              <a:lnSpc>
                <a:spcPct val="90000"/>
              </a:lnSpc>
            </a:pPr>
            <a:r>
              <a:rPr lang="en-US" sz="2000" dirty="0">
                <a:cs typeface="Times New Roman" panose="02020603050405020304" pitchFamily="18" charset="0"/>
              </a:rPr>
              <a:t>A forest late in succession</a:t>
            </a:r>
          </a:p>
          <a:p>
            <a:pPr marL="0" indent="0">
              <a:lnSpc>
                <a:spcPct val="90000"/>
              </a:lnSpc>
              <a:buNone/>
            </a:pPr>
            <a:endParaRPr lang="en-US" sz="2000" dirty="0">
              <a:cs typeface="Times New Roman" panose="02020603050405020304" pitchFamily="18" charset="0"/>
            </a:endParaRPr>
          </a:p>
          <a:p>
            <a:pPr>
              <a:lnSpc>
                <a:spcPct val="90000"/>
              </a:lnSpc>
            </a:pPr>
            <a:r>
              <a:rPr lang="en-US" sz="2000" dirty="0">
                <a:cs typeface="Times New Roman" panose="02020603050405020304" pitchFamily="18" charset="0"/>
              </a:rPr>
              <a:t>Disturbances have not occurred in centuries</a:t>
            </a:r>
          </a:p>
          <a:p>
            <a:pPr marL="0" indent="0">
              <a:lnSpc>
                <a:spcPct val="90000"/>
              </a:lnSpc>
              <a:buNone/>
            </a:pPr>
            <a:endParaRPr lang="en-US" sz="2000" dirty="0">
              <a:cs typeface="Times New Roman" panose="02020603050405020304" pitchFamily="18" charset="0"/>
            </a:endParaRPr>
          </a:p>
          <a:p>
            <a:pPr>
              <a:lnSpc>
                <a:spcPct val="90000"/>
              </a:lnSpc>
            </a:pPr>
            <a:r>
              <a:rPr lang="en-US" sz="2000" dirty="0">
                <a:cs typeface="Times New Roman" panose="02020603050405020304" pitchFamily="18" charset="0"/>
              </a:rPr>
              <a:t>Often contain trees that are sometimes thousands of years old, and ecosystems as diverse as coral reefs that hang hundreds of feet in the air</a:t>
            </a:r>
          </a:p>
          <a:p>
            <a:pPr>
              <a:lnSpc>
                <a:spcPct val="90000"/>
              </a:lnSpc>
            </a:pPr>
            <a:endParaRPr lang="en-US" sz="2000" dirty="0"/>
          </a:p>
          <a:p>
            <a:pPr>
              <a:lnSpc>
                <a:spcPct val="90000"/>
              </a:lnSpc>
            </a:pPr>
            <a:r>
              <a:rPr lang="en-US" sz="2000" dirty="0">
                <a:cs typeface="Times New Roman" panose="02020603050405020304" pitchFamily="18" charset="0"/>
              </a:rPr>
              <a:t>But their importance has not always been recognized by local communities or even scientists</a:t>
            </a:r>
          </a:p>
        </p:txBody>
      </p:sp>
      <p:pic>
        <p:nvPicPr>
          <p:cNvPr id="5" name="Picture 4">
            <a:extLst>
              <a:ext uri="{FF2B5EF4-FFF2-40B4-BE49-F238E27FC236}">
                <a16:creationId xmlns:a16="http://schemas.microsoft.com/office/drawing/2014/main" id="{E22CCFF8-BC34-AA45-9108-49E90B2788CF}"/>
              </a:ext>
            </a:extLst>
          </p:cNvPr>
          <p:cNvPicPr>
            <a:picLocks noChangeAspect="1"/>
          </p:cNvPicPr>
          <p:nvPr/>
        </p:nvPicPr>
        <p:blipFill rotWithShape="1">
          <a:blip r:embed="rId2">
            <a:extLst>
              <a:ext uri="{28A0092B-C50C-407E-A947-70E740481C1C}">
                <a14:useLocalDpi xmlns:a14="http://schemas.microsoft.com/office/drawing/2010/main" val="0"/>
              </a:ext>
            </a:extLst>
          </a:blip>
          <a:srcRect l="3269" r="18192"/>
          <a:stretch/>
        </p:blipFill>
        <p:spPr>
          <a:xfrm>
            <a:off x="6354407" y="10"/>
            <a:ext cx="5386210" cy="6857990"/>
          </a:xfrm>
          <a:prstGeom prst="rect">
            <a:avLst/>
          </a:prstGeom>
          <a:effectLst/>
        </p:spPr>
      </p:pic>
    </p:spTree>
    <p:extLst>
      <p:ext uri="{BB962C8B-B14F-4D97-AF65-F5344CB8AC3E}">
        <p14:creationId xmlns:p14="http://schemas.microsoft.com/office/powerpoint/2010/main" val="2425539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15945-BDCD-7440-92D0-DE34BE27F0C0}"/>
              </a:ext>
            </a:extLst>
          </p:cNvPr>
          <p:cNvSpPr>
            <a:spLocks noGrp="1"/>
          </p:cNvSpPr>
          <p:nvPr>
            <p:ph type="title"/>
          </p:nvPr>
        </p:nvSpPr>
        <p:spPr>
          <a:xfrm>
            <a:off x="1506140" y="4191000"/>
            <a:ext cx="7391400" cy="622836"/>
          </a:xfrm>
        </p:spPr>
        <p:txBody>
          <a:bodyPr>
            <a:noAutofit/>
          </a:bodyPr>
          <a:lstStyle/>
          <a:p>
            <a:r>
              <a:rPr lang="en-US" sz="2400" dirty="0">
                <a:latin typeface="Times New Roman" panose="02020603050405020304" pitchFamily="18" charset="0"/>
                <a:cs typeface="Times New Roman" panose="02020603050405020304" pitchFamily="18" charset="0"/>
              </a:rPr>
              <a:t>Up until the 1980’s </a:t>
            </a:r>
            <a:r>
              <a:rPr lang="en-US" sz="2400" b="1" dirty="0">
                <a:latin typeface="Times New Roman" panose="02020603050405020304" pitchFamily="18" charset="0"/>
                <a:cs typeface="Times New Roman" panose="02020603050405020304" pitchFamily="18" charset="0"/>
              </a:rPr>
              <a:t>no</a:t>
            </a:r>
            <a:r>
              <a:rPr lang="en-US" sz="2400" dirty="0">
                <a:latin typeface="Times New Roman" panose="02020603050405020304" pitchFamily="18" charset="0"/>
                <a:cs typeface="Times New Roman" panose="02020603050405020304" pitchFamily="18" charset="0"/>
              </a:rPr>
              <a:t> scientists or forest management acknowledged old-growth forest as important ecosystems</a:t>
            </a:r>
          </a:p>
        </p:txBody>
      </p:sp>
      <p:pic>
        <p:nvPicPr>
          <p:cNvPr id="7" name="Content Placeholder 6">
            <a:extLst>
              <a:ext uri="{FF2B5EF4-FFF2-40B4-BE49-F238E27FC236}">
                <a16:creationId xmlns:a16="http://schemas.microsoft.com/office/drawing/2014/main" id="{94700CD3-3489-EE4B-AC8E-97F456A5D7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9036" y="-1"/>
            <a:ext cx="9148965" cy="6813823"/>
          </a:xfrm>
        </p:spPr>
      </p:pic>
      <p:sp>
        <p:nvSpPr>
          <p:cNvPr id="8" name="TextBox 7">
            <a:extLst>
              <a:ext uri="{FF2B5EF4-FFF2-40B4-BE49-F238E27FC236}">
                <a16:creationId xmlns:a16="http://schemas.microsoft.com/office/drawing/2014/main" id="{D0BD3B06-7BF7-1044-83F8-640843503874}"/>
              </a:ext>
            </a:extLst>
          </p:cNvPr>
          <p:cNvSpPr txBox="1"/>
          <p:nvPr/>
        </p:nvSpPr>
        <p:spPr>
          <a:xfrm>
            <a:off x="1828800" y="4510730"/>
            <a:ext cx="8458200" cy="830997"/>
          </a:xfrm>
          <a:prstGeom prst="rect">
            <a:avLst/>
          </a:prstGeom>
          <a:noFill/>
        </p:spPr>
        <p:txBody>
          <a:bodyPr wrap="square" rtlCol="0">
            <a:spAutoFit/>
          </a:bodyPr>
          <a:lstStyle/>
          <a:p>
            <a:pPr marL="285750" indent="-285750">
              <a:buFontTx/>
              <a:buChar char="-"/>
            </a:pPr>
            <a:r>
              <a:rPr lang="en-US" sz="2400" dirty="0">
                <a:cs typeface="Times New Roman" panose="02020603050405020304" pitchFamily="18" charset="0"/>
              </a:rPr>
              <a:t>Known as “Cellulose cemeteries” wildlife biologists considered these areas to be dead zone</a:t>
            </a:r>
            <a:r>
              <a:rPr lang="en-US" sz="2400" dirty="0"/>
              <a:t>s</a:t>
            </a:r>
          </a:p>
        </p:txBody>
      </p:sp>
      <p:sp>
        <p:nvSpPr>
          <p:cNvPr id="11" name="TextBox 10">
            <a:extLst>
              <a:ext uri="{FF2B5EF4-FFF2-40B4-BE49-F238E27FC236}">
                <a16:creationId xmlns:a16="http://schemas.microsoft.com/office/drawing/2014/main" id="{62C81885-24DD-BA49-8B83-1DEB803F97DE}"/>
              </a:ext>
            </a:extLst>
          </p:cNvPr>
          <p:cNvSpPr txBox="1"/>
          <p:nvPr/>
        </p:nvSpPr>
        <p:spPr>
          <a:xfrm>
            <a:off x="1828800" y="5486400"/>
            <a:ext cx="8077200" cy="1200329"/>
          </a:xfrm>
          <a:prstGeom prst="rect">
            <a:avLst/>
          </a:prstGeom>
          <a:noFill/>
        </p:spPr>
        <p:txBody>
          <a:bodyPr wrap="square" rtlCol="0">
            <a:spAutoFit/>
          </a:bodyPr>
          <a:lstStyle/>
          <a:p>
            <a:r>
              <a:rPr lang="en-US" sz="2400" dirty="0"/>
              <a:t>- </a:t>
            </a:r>
            <a:r>
              <a:rPr lang="en-US" sz="2400" dirty="0">
                <a:cs typeface="Times New Roman" panose="02020603050405020304" pitchFamily="18" charset="0"/>
              </a:rPr>
              <a:t>This was largely because biologists and management organizations were funded by the fish and game department, or the the department of agriculture</a:t>
            </a:r>
          </a:p>
        </p:txBody>
      </p:sp>
    </p:spTree>
    <p:extLst>
      <p:ext uri="{BB962C8B-B14F-4D97-AF65-F5344CB8AC3E}">
        <p14:creationId xmlns:p14="http://schemas.microsoft.com/office/powerpoint/2010/main" val="421858993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5553B9-AD5A-9C46-BDED-04B31E5478C8}"/>
              </a:ext>
            </a:extLst>
          </p:cNvPr>
          <p:cNvPicPr>
            <a:picLocks noChangeAspect="1"/>
          </p:cNvPicPr>
          <p:nvPr/>
        </p:nvPicPr>
        <p:blipFill rotWithShape="1">
          <a:blip r:embed="rId2">
            <a:extLst>
              <a:ext uri="{28A0092B-C50C-407E-A947-70E740481C1C}">
                <a14:useLocalDpi xmlns:a14="http://schemas.microsoft.com/office/drawing/2010/main" val="0"/>
              </a:ext>
            </a:extLst>
          </a:blip>
          <a:srcRect l="3426" r="19465"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41318B05-380D-2E4A-981C-9A7344BE5C7C}"/>
              </a:ext>
            </a:extLst>
          </p:cNvPr>
          <p:cNvSpPr>
            <a:spLocks noGrp="1"/>
          </p:cNvSpPr>
          <p:nvPr>
            <p:ph type="title"/>
          </p:nvPr>
        </p:nvSpPr>
        <p:spPr>
          <a:xfrm>
            <a:off x="677333" y="609600"/>
            <a:ext cx="3851123" cy="1320800"/>
          </a:xfrm>
        </p:spPr>
        <p:txBody>
          <a:bodyPr>
            <a:normAutofit fontScale="90000"/>
          </a:bodyPr>
          <a:lstStyle/>
          <a:p>
            <a:pPr>
              <a:lnSpc>
                <a:spcPct val="90000"/>
              </a:lnSpc>
            </a:pPr>
            <a:r>
              <a:rPr lang="en-US" sz="2800" dirty="0">
                <a:cs typeface="Times New Roman" panose="02020603050405020304" pitchFamily="18" charset="0"/>
              </a:rPr>
              <a:t>Whomever said money doesn’t grow on trees, didn’t consider the PNW</a:t>
            </a:r>
          </a:p>
        </p:txBody>
      </p:sp>
      <p:sp>
        <p:nvSpPr>
          <p:cNvPr id="3" name="Content Placeholder 2">
            <a:extLst>
              <a:ext uri="{FF2B5EF4-FFF2-40B4-BE49-F238E27FC236}">
                <a16:creationId xmlns:a16="http://schemas.microsoft.com/office/drawing/2014/main" id="{A3743D2F-22F6-7C4F-864D-DDDDB93B4F4E}"/>
              </a:ext>
            </a:extLst>
          </p:cNvPr>
          <p:cNvSpPr>
            <a:spLocks noGrp="1"/>
          </p:cNvSpPr>
          <p:nvPr>
            <p:ph idx="1"/>
          </p:nvPr>
        </p:nvSpPr>
        <p:spPr>
          <a:xfrm>
            <a:off x="304800" y="2160589"/>
            <a:ext cx="4648200" cy="4240211"/>
          </a:xfrm>
        </p:spPr>
        <p:txBody>
          <a:bodyPr>
            <a:normAutofit/>
          </a:bodyPr>
          <a:lstStyle/>
          <a:p>
            <a:r>
              <a:rPr lang="en-US" sz="2000" dirty="0">
                <a:cs typeface="Times New Roman" panose="02020603050405020304" pitchFamily="18" charset="0"/>
              </a:rPr>
              <a:t>Oregon timber boomed after WW2</a:t>
            </a:r>
          </a:p>
          <a:p>
            <a:pPr lvl="1"/>
            <a:r>
              <a:rPr lang="en-US" sz="1800" dirty="0">
                <a:cs typeface="Times New Roman" panose="02020603050405020304" pitchFamily="18" charset="0"/>
              </a:rPr>
              <a:t>Gas powered chainsaws and log trucks  </a:t>
            </a:r>
          </a:p>
          <a:p>
            <a:r>
              <a:rPr lang="en-US" sz="2000" dirty="0">
                <a:cs typeface="Times New Roman" panose="02020603050405020304" pitchFamily="18" charset="0"/>
              </a:rPr>
              <a:t>By the mid 80’s timber was the highest valued crop in the United States</a:t>
            </a:r>
          </a:p>
          <a:p>
            <a:pPr lvl="1"/>
            <a:r>
              <a:rPr lang="en-US" sz="1800" dirty="0">
                <a:cs typeface="Times New Roman" panose="02020603050405020304" pitchFamily="18" charset="0"/>
              </a:rPr>
              <a:t>Higher than both corn and cotton</a:t>
            </a:r>
          </a:p>
          <a:p>
            <a:r>
              <a:rPr lang="en-US" sz="2000" dirty="0">
                <a:cs typeface="Times New Roman" panose="02020603050405020304" pitchFamily="18" charset="0"/>
              </a:rPr>
              <a:t>Timber developed rural communities with roads, schools, and infrastructure needed for development</a:t>
            </a:r>
          </a:p>
          <a:p>
            <a:endParaRPr lang="en-US" sz="2000" dirty="0"/>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46202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FCAE-7BB7-7543-B78E-3482E6F75D01}"/>
              </a:ext>
            </a:extLst>
          </p:cNvPr>
          <p:cNvSpPr>
            <a:spLocks noGrp="1"/>
          </p:cNvSpPr>
          <p:nvPr>
            <p:ph type="title"/>
          </p:nvPr>
        </p:nvSpPr>
        <p:spPr>
          <a:xfrm>
            <a:off x="5536734" y="457200"/>
            <a:ext cx="3912066" cy="1600200"/>
          </a:xfrm>
        </p:spPr>
        <p:txBody>
          <a:bodyPr>
            <a:normAutofit fontScale="90000"/>
          </a:bodyPr>
          <a:lstStyle/>
          <a:p>
            <a:r>
              <a:rPr lang="en-US" sz="4000" dirty="0">
                <a:cs typeface="Times New Roman" panose="02020603050405020304" pitchFamily="18" charset="0"/>
              </a:rPr>
              <a:t>The stand against big timber</a:t>
            </a:r>
          </a:p>
        </p:txBody>
      </p:sp>
      <p:sp>
        <p:nvSpPr>
          <p:cNvPr id="3" name="Content Placeholder 2">
            <a:extLst>
              <a:ext uri="{FF2B5EF4-FFF2-40B4-BE49-F238E27FC236}">
                <a16:creationId xmlns:a16="http://schemas.microsoft.com/office/drawing/2014/main" id="{4108F0E4-26FE-CC42-872B-B9B76357EB9A}"/>
              </a:ext>
            </a:extLst>
          </p:cNvPr>
          <p:cNvSpPr>
            <a:spLocks noGrp="1"/>
          </p:cNvSpPr>
          <p:nvPr>
            <p:ph idx="1"/>
          </p:nvPr>
        </p:nvSpPr>
        <p:spPr>
          <a:xfrm>
            <a:off x="5029200" y="1905946"/>
            <a:ext cx="4544037" cy="4468811"/>
          </a:xfrm>
        </p:spPr>
        <p:txBody>
          <a:bodyPr>
            <a:normAutofit fontScale="92500" lnSpcReduction="10000"/>
          </a:bodyPr>
          <a:lstStyle/>
          <a:p>
            <a:r>
              <a:rPr lang="en-US" sz="2400" dirty="0">
                <a:cs typeface="Times New Roman" panose="02020603050405020304" pitchFamily="18" charset="0"/>
              </a:rPr>
              <a:t>Multiple environmental groups recognized Big Timber as a major threat to the survival of Old-growth forests for multiple reasons</a:t>
            </a:r>
          </a:p>
          <a:p>
            <a:r>
              <a:rPr lang="en-US" sz="2400" dirty="0">
                <a:cs typeface="Times New Roman" panose="02020603050405020304" pitchFamily="18" charset="0"/>
              </a:rPr>
              <a:t>Lawsuits and court battles were sometimes successful, but only lead to small areas of large forests to be protected from logging</a:t>
            </a:r>
          </a:p>
          <a:p>
            <a:r>
              <a:rPr lang="en-US" sz="2400" dirty="0">
                <a:cs typeface="Times New Roman" panose="02020603050405020304" pitchFamily="18" charset="0"/>
              </a:rPr>
              <a:t>Endangered Species Act (1973) -&gt; NW Forest Plan (1994 – ongoing)</a:t>
            </a:r>
          </a:p>
        </p:txBody>
      </p:sp>
      <p:pic>
        <p:nvPicPr>
          <p:cNvPr id="5" name="Picture 4">
            <a:extLst>
              <a:ext uri="{FF2B5EF4-FFF2-40B4-BE49-F238E27FC236}">
                <a16:creationId xmlns:a16="http://schemas.microsoft.com/office/drawing/2014/main" id="{75E81D0D-7E69-6342-8F88-51CA195336A7}"/>
              </a:ext>
            </a:extLst>
          </p:cNvPr>
          <p:cNvPicPr>
            <a:picLocks noChangeAspect="1"/>
          </p:cNvPicPr>
          <p:nvPr/>
        </p:nvPicPr>
        <p:blipFill rotWithShape="1">
          <a:blip r:embed="rId3">
            <a:extLst>
              <a:ext uri="{28A0092B-C50C-407E-A947-70E740481C1C}">
                <a14:useLocalDpi xmlns:a14="http://schemas.microsoft.com/office/drawing/2010/main" val="0"/>
              </a:ext>
            </a:extLst>
          </a:blip>
          <a:srcRect l="30168" r="16733"/>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450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2A73-F49C-D44C-9593-80B5E3ED164D}"/>
              </a:ext>
            </a:extLst>
          </p:cNvPr>
          <p:cNvSpPr>
            <a:spLocks noGrp="1"/>
          </p:cNvSpPr>
          <p:nvPr>
            <p:ph type="title"/>
          </p:nvPr>
        </p:nvSpPr>
        <p:spPr>
          <a:xfrm>
            <a:off x="712687" y="474543"/>
            <a:ext cx="3600450" cy="930274"/>
          </a:xfrm>
        </p:spPr>
        <p:txBody>
          <a:bodyPr anchor="b">
            <a:normAutofit/>
          </a:bodyPr>
          <a:lstStyle/>
          <a:p>
            <a:r>
              <a:rPr lang="en-US" dirty="0">
                <a:solidFill>
                  <a:schemeClr val="tx1"/>
                </a:solidFill>
                <a:cs typeface="Times New Roman" panose="02020603050405020304" pitchFamily="18" charset="0"/>
              </a:rPr>
              <a:t>The Owl</a:t>
            </a:r>
          </a:p>
        </p:txBody>
      </p:sp>
      <p:sp>
        <p:nvSpPr>
          <p:cNvPr id="3" name="Content Placeholder 2">
            <a:extLst>
              <a:ext uri="{FF2B5EF4-FFF2-40B4-BE49-F238E27FC236}">
                <a16:creationId xmlns:a16="http://schemas.microsoft.com/office/drawing/2014/main" id="{203F5BAA-F71B-B34C-A822-3CA62B752D05}"/>
              </a:ext>
            </a:extLst>
          </p:cNvPr>
          <p:cNvSpPr>
            <a:spLocks noGrp="1"/>
          </p:cNvSpPr>
          <p:nvPr>
            <p:ph idx="1"/>
          </p:nvPr>
        </p:nvSpPr>
        <p:spPr>
          <a:xfrm>
            <a:off x="609600" y="1676400"/>
            <a:ext cx="6096000" cy="4838399"/>
          </a:xfrm>
        </p:spPr>
        <p:txBody>
          <a:bodyPr>
            <a:normAutofit lnSpcReduction="10000"/>
          </a:bodyPr>
          <a:lstStyle/>
          <a:p>
            <a:r>
              <a:rPr lang="en-US" sz="2400" dirty="0">
                <a:solidFill>
                  <a:schemeClr val="tx1"/>
                </a:solidFill>
              </a:rPr>
              <a:t>Before the 1970’s, virtually nothing was known about the Northern Spotted Owl</a:t>
            </a:r>
          </a:p>
          <a:p>
            <a:r>
              <a:rPr lang="en-US" sz="2400" dirty="0">
                <a:solidFill>
                  <a:schemeClr val="tx1"/>
                </a:solidFill>
              </a:rPr>
              <a:t>Over the next two decades it would become one of the most researched birds in the US</a:t>
            </a:r>
          </a:p>
          <a:p>
            <a:r>
              <a:rPr lang="en-US" sz="2400" dirty="0">
                <a:solidFill>
                  <a:schemeClr val="tx1"/>
                </a:solidFill>
              </a:rPr>
              <a:t>After several years of dragging its feet, the US Fish and Wildlife Service finally listed the Northern Spotted Owl as threatened on June 22nd, 1990</a:t>
            </a:r>
          </a:p>
          <a:p>
            <a:r>
              <a:rPr lang="en-US" sz="2400" dirty="0">
                <a:solidFill>
                  <a:schemeClr val="tx1"/>
                </a:solidFill>
              </a:rPr>
              <a:t>While there was no specific law protecting Old Growth Forests, the endangered species act could now be used to protect the owl’s habitat</a:t>
            </a:r>
          </a:p>
        </p:txBody>
      </p:sp>
      <p:pic>
        <p:nvPicPr>
          <p:cNvPr id="7" name="Picture 6">
            <a:extLst>
              <a:ext uri="{FF2B5EF4-FFF2-40B4-BE49-F238E27FC236}">
                <a16:creationId xmlns:a16="http://schemas.microsoft.com/office/drawing/2014/main" id="{3BA1A504-73C0-AD4B-822B-41A4D0923B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0817" y="369912"/>
            <a:ext cx="2375583" cy="3545649"/>
          </a:xfrm>
          <a:prstGeom prst="rect">
            <a:avLst/>
          </a:prstGeom>
        </p:spPr>
      </p:pic>
      <p:pic>
        <p:nvPicPr>
          <p:cNvPr id="5" name="Picture 4">
            <a:extLst>
              <a:ext uri="{FF2B5EF4-FFF2-40B4-BE49-F238E27FC236}">
                <a16:creationId xmlns:a16="http://schemas.microsoft.com/office/drawing/2014/main" id="{FB02F627-3FEF-7948-BBEC-D6D8A49E50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1111" y="3730266"/>
            <a:ext cx="2127289" cy="3060849"/>
          </a:xfrm>
          <a:prstGeom prst="rect">
            <a:avLst/>
          </a:prstGeom>
        </p:spPr>
      </p:pic>
      <p:sp>
        <p:nvSpPr>
          <p:cNvPr id="8" name="TextBox 7">
            <a:extLst>
              <a:ext uri="{FF2B5EF4-FFF2-40B4-BE49-F238E27FC236}">
                <a16:creationId xmlns:a16="http://schemas.microsoft.com/office/drawing/2014/main" id="{04115C4B-D2F2-764D-8F15-29C35FBA5FD8}"/>
              </a:ext>
            </a:extLst>
          </p:cNvPr>
          <p:cNvSpPr txBox="1"/>
          <p:nvPr/>
        </p:nvSpPr>
        <p:spPr>
          <a:xfrm>
            <a:off x="9579015" y="1588424"/>
            <a:ext cx="1965767" cy="923330"/>
          </a:xfrm>
          <a:prstGeom prst="rect">
            <a:avLst/>
          </a:prstGeom>
          <a:solidFill>
            <a:schemeClr val="accent1">
              <a:lumMod val="20000"/>
              <a:lumOff val="80000"/>
            </a:schemeClr>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Eric Forsman -one of the first to study the spotted owl</a:t>
            </a:r>
          </a:p>
        </p:txBody>
      </p:sp>
    </p:spTree>
    <p:extLst>
      <p:ext uri="{BB962C8B-B14F-4D97-AF65-F5344CB8AC3E}">
        <p14:creationId xmlns:p14="http://schemas.microsoft.com/office/powerpoint/2010/main" val="215560616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99</TotalTime>
  <Words>1924</Words>
  <Application>Microsoft Office PowerPoint</Application>
  <PresentationFormat>Widescreen</PresentationFormat>
  <Paragraphs>181</Paragraphs>
  <Slides>24</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Segoe Print</vt:lpstr>
      <vt:lpstr>Times New Roman</vt:lpstr>
      <vt:lpstr>Trebuchet MS</vt:lpstr>
      <vt:lpstr>Wingdings</vt:lpstr>
      <vt:lpstr>Wingdings 3</vt:lpstr>
      <vt:lpstr>Facet</vt:lpstr>
      <vt:lpstr>Lab 9: Owl Conservation and Home Range Size</vt:lpstr>
      <vt:lpstr>PowerPoint Presentation</vt:lpstr>
      <vt:lpstr>Lab 9: Learning Outcomes</vt:lpstr>
      <vt:lpstr>Case Study: The Northern Spotted-Owl</vt:lpstr>
      <vt:lpstr>Old-Growth Forests of the PNW</vt:lpstr>
      <vt:lpstr>Up until the 1980’s no scientists or forest management acknowledged old-growth forest as important ecosystems</vt:lpstr>
      <vt:lpstr>Whomever said money doesn’t grow on trees, didn’t consider the PNW</vt:lpstr>
      <vt:lpstr>The stand against big timber</vt:lpstr>
      <vt:lpstr>The Owl</vt:lpstr>
      <vt:lpstr>Group Discussion</vt:lpstr>
      <vt:lpstr>How should we protect declining species?</vt:lpstr>
      <vt:lpstr>Barred Owl removing Spotted Owl Video</vt:lpstr>
      <vt:lpstr>How do scientists determine home range size or territory?</vt:lpstr>
      <vt:lpstr>Part 1: Owl Pellets</vt:lpstr>
      <vt:lpstr>Owl Pellets at OSU</vt:lpstr>
      <vt:lpstr>PowerPoint Presentation</vt:lpstr>
      <vt:lpstr>Estimation and Assumption in Science</vt:lpstr>
      <vt:lpstr>PowerPoint Presentation</vt:lpstr>
      <vt:lpstr>PowerPoint Presentation</vt:lpstr>
      <vt:lpstr>Part II: Small mammal life table</vt:lpstr>
      <vt:lpstr>How does energy transfer within an ecosystem?</vt:lpstr>
      <vt:lpstr>Parts 3 and 4:</vt:lpstr>
      <vt:lpstr>Today’s Tips and Tricks:</vt:lpstr>
      <vt:lpstr>Clean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8: Owl Conservation and Home Range Size</dc:title>
  <dc:creator>Bauer, Kristofer Kenneth</dc:creator>
  <cp:lastModifiedBy>Chris Fryefield</cp:lastModifiedBy>
  <cp:revision>7</cp:revision>
  <dcterms:created xsi:type="dcterms:W3CDTF">2021-05-17T13:59:53Z</dcterms:created>
  <dcterms:modified xsi:type="dcterms:W3CDTF">2024-05-20T15:00:57Z</dcterms:modified>
</cp:coreProperties>
</file>